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96" r:id="rId2"/>
    <p:sldId id="300" r:id="rId3"/>
    <p:sldId id="294" r:id="rId4"/>
    <p:sldId id="295" r:id="rId5"/>
    <p:sldId id="274" r:id="rId6"/>
    <p:sldId id="257" r:id="rId7"/>
    <p:sldId id="268" r:id="rId8"/>
    <p:sldId id="271" r:id="rId9"/>
    <p:sldId id="279" r:id="rId10"/>
    <p:sldId id="291" r:id="rId11"/>
    <p:sldId id="290" r:id="rId12"/>
    <p:sldId id="277" r:id="rId13"/>
    <p:sldId id="278" r:id="rId14"/>
    <p:sldId id="287" r:id="rId15"/>
    <p:sldId id="281" r:id="rId16"/>
    <p:sldId id="269" r:id="rId17"/>
    <p:sldId id="289" r:id="rId18"/>
    <p:sldId id="298" r:id="rId19"/>
    <p:sldId id="280" r:id="rId20"/>
    <p:sldId id="275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B7"/>
    <a:srgbClr val="4D4D4D"/>
    <a:srgbClr val="36E23A"/>
    <a:srgbClr val="000000"/>
    <a:srgbClr val="0000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17" autoAdjust="0"/>
    <p:restoredTop sz="99831" autoAdjust="0"/>
  </p:normalViewPr>
  <p:slideViewPr>
    <p:cSldViewPr>
      <p:cViewPr>
        <p:scale>
          <a:sx n="100" d="100"/>
          <a:sy n="100" d="100"/>
        </p:scale>
        <p:origin x="-194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tok\Desktop\Podatki2011\IZGUBE%202011.xlsx" TargetMode="External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tok\Desktop\IZGUBE%2020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tok\Desktop\Podatki%202012\IZGUBE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Deleži!$B$2</c:f>
              <c:strCache>
                <c:ptCount val="1"/>
                <c:pt idx="0">
                  <c:v>Načrp. voda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cat>
            <c:strRef>
              <c:f>Deleži!$A$3:$A$21</c:f>
              <c:strCache>
                <c:ptCount val="19"/>
                <c:pt idx="0">
                  <c:v>Globočec</c:v>
                </c:pt>
                <c:pt idx="1">
                  <c:v>Dol.Toplice</c:v>
                </c:pt>
                <c:pt idx="2">
                  <c:v>Straža</c:v>
                </c:pt>
                <c:pt idx="3">
                  <c:v>Stopiče</c:v>
                </c:pt>
                <c:pt idx="4">
                  <c:v>Brusnice</c:v>
                </c:pt>
                <c:pt idx="5">
                  <c:v>Gaberje</c:v>
                </c:pt>
                <c:pt idx="6">
                  <c:v>Suhadol</c:v>
                </c:pt>
                <c:pt idx="7">
                  <c:v>Hrastje</c:v>
                </c:pt>
                <c:pt idx="8">
                  <c:v>Vrhpolje</c:v>
                </c:pt>
                <c:pt idx="9">
                  <c:v>Javorovica</c:v>
                </c:pt>
                <c:pt idx="10">
                  <c:v>Škocjan</c:v>
                </c:pt>
                <c:pt idx="11">
                  <c:v>Jezero</c:v>
                </c:pt>
                <c:pt idx="12">
                  <c:v>Kamenje</c:v>
                </c:pt>
                <c:pt idx="13">
                  <c:v>Ždinja vas</c:v>
                </c:pt>
                <c:pt idx="14">
                  <c:v>Gor. Križ</c:v>
                </c:pt>
                <c:pt idx="15">
                  <c:v>Čemše</c:v>
                </c:pt>
                <c:pt idx="16">
                  <c:v>Bučka</c:v>
                </c:pt>
                <c:pt idx="17">
                  <c:v>Jelendol</c:v>
                </c:pt>
                <c:pt idx="18">
                  <c:v>Stare Žage</c:v>
                </c:pt>
              </c:strCache>
            </c:strRef>
          </c:cat>
          <c:val>
            <c:numRef>
              <c:f>Deleži!$B$3:$B$21</c:f>
              <c:numCache>
                <c:formatCode>#,##0</c:formatCode>
                <c:ptCount val="19"/>
                <c:pt idx="0">
                  <c:v>303620</c:v>
                </c:pt>
                <c:pt idx="1">
                  <c:v>204335</c:v>
                </c:pt>
                <c:pt idx="2">
                  <c:v>18638</c:v>
                </c:pt>
                <c:pt idx="3">
                  <c:v>1162616</c:v>
                </c:pt>
                <c:pt idx="4">
                  <c:v>79589</c:v>
                </c:pt>
                <c:pt idx="5">
                  <c:v>25554</c:v>
                </c:pt>
                <c:pt idx="6">
                  <c:v>4697</c:v>
                </c:pt>
                <c:pt idx="7">
                  <c:v>101877</c:v>
                </c:pt>
                <c:pt idx="8">
                  <c:v>104333</c:v>
                </c:pt>
                <c:pt idx="9">
                  <c:v>68652</c:v>
                </c:pt>
                <c:pt idx="10">
                  <c:v>162873</c:v>
                </c:pt>
                <c:pt idx="11">
                  <c:v>2256696</c:v>
                </c:pt>
                <c:pt idx="12">
                  <c:v>11916</c:v>
                </c:pt>
                <c:pt idx="13">
                  <c:v>12409</c:v>
                </c:pt>
                <c:pt idx="14">
                  <c:v>13053</c:v>
                </c:pt>
                <c:pt idx="15">
                  <c:v>120251</c:v>
                </c:pt>
                <c:pt idx="16">
                  <c:v>24538</c:v>
                </c:pt>
                <c:pt idx="17">
                  <c:v>2376</c:v>
                </c:pt>
                <c:pt idx="18">
                  <c:v>45896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114176"/>
        <c:axId val="36667776"/>
      </c:barChart>
      <c:catAx>
        <c:axId val="981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/>
            </a:pPr>
            <a:endParaRPr lang="sl-SI"/>
          </a:p>
        </c:txPr>
        <c:crossAx val="36667776"/>
        <c:crosses val="autoZero"/>
        <c:auto val="1"/>
        <c:lblAlgn val="ctr"/>
        <c:lblOffset val="100"/>
        <c:noMultiLvlLbl val="0"/>
      </c:catAx>
      <c:valAx>
        <c:axId val="36667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8114176"/>
        <c:crosses val="autoZero"/>
        <c:crossBetween val="between"/>
        <c:majorUnit val="300000"/>
      </c:valAx>
    </c:plotArea>
    <c:plotVisOnly val="1"/>
    <c:dispBlanksAs val="gap"/>
    <c:showDLblsOverMax val="0"/>
  </c:chart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Poročilo!$B$55</c:f>
              <c:strCache>
                <c:ptCount val="1"/>
                <c:pt idx="0">
                  <c:v>m3</c:v>
                </c:pt>
              </c:strCache>
            </c:strRef>
          </c:tx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Poročilo!$A$56:$A$62</c:f>
              <c:strCache>
                <c:ptCount val="7"/>
                <c:pt idx="0">
                  <c:v>Jezero</c:v>
                </c:pt>
                <c:pt idx="1">
                  <c:v>Stopiče</c:v>
                </c:pt>
                <c:pt idx="2">
                  <c:v>Brusnice</c:v>
                </c:pt>
                <c:pt idx="3">
                  <c:v>Gabrje</c:v>
                </c:pt>
                <c:pt idx="4">
                  <c:v>Kamenje</c:v>
                </c:pt>
                <c:pt idx="5">
                  <c:v>Suhadol</c:v>
                </c:pt>
                <c:pt idx="6">
                  <c:v>Ždinja vas</c:v>
                </c:pt>
              </c:strCache>
            </c:strRef>
          </c:cat>
          <c:val>
            <c:numRef>
              <c:f>Poročilo!$B$56:$B$62</c:f>
              <c:numCache>
                <c:formatCode>#,##0</c:formatCode>
                <c:ptCount val="7"/>
                <c:pt idx="0">
                  <c:v>1291021</c:v>
                </c:pt>
                <c:pt idx="1">
                  <c:v>1479322</c:v>
                </c:pt>
                <c:pt idx="2">
                  <c:v>78940</c:v>
                </c:pt>
                <c:pt idx="3">
                  <c:v>32040</c:v>
                </c:pt>
                <c:pt idx="4">
                  <c:v>11523</c:v>
                </c:pt>
                <c:pt idx="5">
                  <c:v>3863</c:v>
                </c:pt>
                <c:pt idx="6">
                  <c:v>10924</c:v>
                </c:pt>
              </c:numCache>
            </c:numRef>
          </c:val>
        </c:ser>
        <c:ser>
          <c:idx val="1"/>
          <c:order val="1"/>
          <c:tx>
            <c:strRef>
              <c:f>Poročilo!$C$55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Poročilo!$A$56:$A$62</c:f>
              <c:strCache>
                <c:ptCount val="7"/>
                <c:pt idx="0">
                  <c:v>Jezero</c:v>
                </c:pt>
                <c:pt idx="1">
                  <c:v>Stopiče</c:v>
                </c:pt>
                <c:pt idx="2">
                  <c:v>Brusnice</c:v>
                </c:pt>
                <c:pt idx="3">
                  <c:v>Gabrje</c:v>
                </c:pt>
                <c:pt idx="4">
                  <c:v>Kamenje</c:v>
                </c:pt>
                <c:pt idx="5">
                  <c:v>Suhadol</c:v>
                </c:pt>
                <c:pt idx="6">
                  <c:v>Ždinja vas</c:v>
                </c:pt>
              </c:strCache>
            </c:strRef>
          </c:cat>
          <c:val>
            <c:numRef>
              <c:f>Poročilo!$C$56:$C$62</c:f>
              <c:numCache>
                <c:formatCode>0.0</c:formatCode>
                <c:ptCount val="7"/>
                <c:pt idx="0">
                  <c:v>44.401098763152021</c:v>
                </c:pt>
                <c:pt idx="1">
                  <c:v>50.877191172338463</c:v>
                </c:pt>
                <c:pt idx="2">
                  <c:v>2.7149231006801755</c:v>
                </c:pt>
                <c:pt idx="3">
                  <c:v>1.1019272377222298</c:v>
                </c:pt>
                <c:pt idx="4">
                  <c:v>0.39630173409092551</c:v>
                </c:pt>
                <c:pt idx="5">
                  <c:v>0.13285720721975572</c:v>
                </c:pt>
                <c:pt idx="6">
                  <c:v>0.37570078479643065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</a:defRPr>
          </a:pPr>
          <a:endParaRPr lang="sl-SI"/>
        </a:p>
      </c:txPr>
    </c:legend>
    <c:plotVisOnly val="1"/>
    <c:dispBlanksAs val="zero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sl-SI" dirty="0"/>
              <a:t>NAČRPANA IN PRODANA VODA  V MO NOVO MESTO 2007-2012 </a:t>
            </a:r>
            <a:r>
              <a:rPr lang="sl-SI" dirty="0" smtClean="0"/>
              <a:t>(</a:t>
            </a:r>
            <a:r>
              <a:rPr lang="sl-SI" sz="960" b="1" i="0" u="none" strike="noStrike" baseline="0" dirty="0" smtClean="0">
                <a:effectLst/>
              </a:rPr>
              <a:t>z </a:t>
            </a:r>
            <a:r>
              <a:rPr lang="sl-SI" sz="960" b="1" i="0" u="none" strike="noStrike" baseline="0" dirty="0">
                <a:effectLst/>
              </a:rPr>
              <a:t>napovedjo</a:t>
            </a:r>
            <a:r>
              <a:rPr lang="sl-SI" dirty="0"/>
              <a:t> do 2022)       </a:t>
            </a:r>
          </a:p>
        </c:rich>
      </c:tx>
      <c:layout>
        <c:manualLayout>
          <c:xMode val="edge"/>
          <c:yMode val="edge"/>
          <c:x val="0.25948652478082473"/>
          <c:y val="2.21906365562422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3337606055057"/>
          <c:y val="0.12124683955789931"/>
          <c:w val="0.85085137068915306"/>
          <c:h val="0.6676899462778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'Načrpana in prodana voda '!$B$42</c:f>
              <c:strCache>
                <c:ptCount val="1"/>
                <c:pt idx="0">
                  <c:v>Načrpana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'Načrpana in prodana voda '!$C$41:$R$41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'Načrpana in prodana voda '!$C$42:$R$42</c:f>
              <c:numCache>
                <c:formatCode>#,##0</c:formatCode>
                <c:ptCount val="16"/>
                <c:pt idx="0">
                  <c:v>2997283</c:v>
                </c:pt>
                <c:pt idx="1">
                  <c:v>2914628</c:v>
                </c:pt>
                <c:pt idx="2">
                  <c:v>3000929</c:v>
                </c:pt>
                <c:pt idx="3">
                  <c:v>2953443</c:v>
                </c:pt>
                <c:pt idx="4">
                  <c:v>2897502</c:v>
                </c:pt>
                <c:pt idx="5">
                  <c:v>2907633</c:v>
                </c:pt>
                <c:pt idx="6">
                  <c:v>2872674.84</c:v>
                </c:pt>
                <c:pt idx="7">
                  <c:v>2908549.02</c:v>
                </c:pt>
                <c:pt idx="8">
                  <c:v>2920484.8</c:v>
                </c:pt>
                <c:pt idx="9">
                  <c:v>2956067.32</c:v>
                </c:pt>
                <c:pt idx="10">
                  <c:v>2991649.84</c:v>
                </c:pt>
                <c:pt idx="11">
                  <c:v>3002418.98</c:v>
                </c:pt>
                <c:pt idx="12">
                  <c:v>3037709.84</c:v>
                </c:pt>
                <c:pt idx="13">
                  <c:v>3047604</c:v>
                </c:pt>
                <c:pt idx="14">
                  <c:v>3082603.1999999997</c:v>
                </c:pt>
                <c:pt idx="15">
                  <c:v>3117602.4</c:v>
                </c:pt>
              </c:numCache>
            </c:numRef>
          </c:val>
        </c:ser>
        <c:ser>
          <c:idx val="1"/>
          <c:order val="1"/>
          <c:tx>
            <c:strRef>
              <c:f>'Načrpana in prodana voda '!$B$43</c:f>
              <c:strCache>
                <c:ptCount val="1"/>
                <c:pt idx="0">
                  <c:v>Prodana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'Načrpana in prodana voda '!$C$41:$R$41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'Načrpana in prodana voda '!$C$43:$R$43</c:f>
              <c:numCache>
                <c:formatCode>#,##0</c:formatCode>
                <c:ptCount val="16"/>
                <c:pt idx="0">
                  <c:v>2418925</c:v>
                </c:pt>
                <c:pt idx="1">
                  <c:v>2382400</c:v>
                </c:pt>
                <c:pt idx="2">
                  <c:v>2424365</c:v>
                </c:pt>
                <c:pt idx="3">
                  <c:v>2426367</c:v>
                </c:pt>
                <c:pt idx="4">
                  <c:v>2362780</c:v>
                </c:pt>
                <c:pt idx="5">
                  <c:v>2306342</c:v>
                </c:pt>
                <c:pt idx="6">
                  <c:v>2335508</c:v>
                </c:pt>
                <c:pt idx="7">
                  <c:v>2364674</c:v>
                </c:pt>
                <c:pt idx="8">
                  <c:v>2393840</c:v>
                </c:pt>
                <c:pt idx="9">
                  <c:v>2423006</c:v>
                </c:pt>
                <c:pt idx="10">
                  <c:v>2452172</c:v>
                </c:pt>
                <c:pt idx="11">
                  <c:v>2481338</c:v>
                </c:pt>
                <c:pt idx="12">
                  <c:v>2510504</c:v>
                </c:pt>
                <c:pt idx="13">
                  <c:v>2539670</c:v>
                </c:pt>
                <c:pt idx="14">
                  <c:v>2568836</c:v>
                </c:pt>
                <c:pt idx="15">
                  <c:v>2598002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34462720"/>
        <c:axId val="35761152"/>
      </c:barChart>
      <c:catAx>
        <c:axId val="344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l-SI"/>
          </a:p>
        </c:txPr>
        <c:crossAx val="3576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61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l-SI"/>
          </a:p>
        </c:txPr>
        <c:crossAx val="34462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'Ustrezni vzorci'!$F$3</c:f>
              <c:strCache>
                <c:ptCount val="1"/>
                <c:pt idx="0">
                  <c:v>Ustrezni 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'Ustrezni vzorci'!$A$4:$A$13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'Ustrezni vzorci'!$F$4:$F$13</c:f>
              <c:numCache>
                <c:formatCode>#,##0.00</c:formatCode>
                <c:ptCount val="10"/>
                <c:pt idx="0">
                  <c:v>89.886480908152734</c:v>
                </c:pt>
                <c:pt idx="1">
                  <c:v>92.584514721919291</c:v>
                </c:pt>
                <c:pt idx="2">
                  <c:v>95.468914646996836</c:v>
                </c:pt>
                <c:pt idx="3">
                  <c:v>96.848484848484844</c:v>
                </c:pt>
                <c:pt idx="4">
                  <c:v>95.781637717121598</c:v>
                </c:pt>
                <c:pt idx="5">
                  <c:v>95.897435897435898</c:v>
                </c:pt>
                <c:pt idx="6">
                  <c:v>96.785109983079536</c:v>
                </c:pt>
                <c:pt idx="7">
                  <c:v>96.959459459459467</c:v>
                </c:pt>
                <c:pt idx="8">
                  <c:v>98.920863309352512</c:v>
                </c:pt>
                <c:pt idx="9">
                  <c:v>97.902097902097907</c:v>
                </c:pt>
              </c:numCache>
            </c:numRef>
          </c:val>
        </c:ser>
        <c:ser>
          <c:idx val="1"/>
          <c:order val="1"/>
          <c:tx>
            <c:strRef>
              <c:f>'Ustrezni vzorci'!$H$3</c:f>
              <c:strCache>
                <c:ptCount val="1"/>
                <c:pt idx="0">
                  <c:v>Neustr.%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'Ustrezni vzorci'!$A$4:$A$13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'Ustrezni vzorci'!$H$4:$H$13</c:f>
              <c:numCache>
                <c:formatCode>0.00</c:formatCode>
                <c:ptCount val="10"/>
                <c:pt idx="0">
                  <c:v>10.113519091847266</c:v>
                </c:pt>
                <c:pt idx="1">
                  <c:v>7.4154852780806984</c:v>
                </c:pt>
                <c:pt idx="2">
                  <c:v>4.5310853530031618</c:v>
                </c:pt>
                <c:pt idx="3">
                  <c:v>3.1515151515151518</c:v>
                </c:pt>
                <c:pt idx="4">
                  <c:v>4.2183622828784122</c:v>
                </c:pt>
                <c:pt idx="5">
                  <c:v>4.1025641025641022</c:v>
                </c:pt>
                <c:pt idx="6">
                  <c:v>3.3840947546531304</c:v>
                </c:pt>
                <c:pt idx="7">
                  <c:v>3.0405405405405408</c:v>
                </c:pt>
                <c:pt idx="8">
                  <c:v>1.079136690647482</c:v>
                </c:pt>
                <c:pt idx="9">
                  <c:v>2.0979020979020979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9795328"/>
        <c:axId val="39813504"/>
      </c:barChart>
      <c:catAx>
        <c:axId val="397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sl-SI"/>
          </a:p>
        </c:txPr>
        <c:crossAx val="3981350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9813504"/>
        <c:scaling>
          <c:orientation val="minMax"/>
          <c:max val="100"/>
          <c:min val="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sl-SI"/>
          </a:p>
        </c:txPr>
        <c:crossAx val="39795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131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31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7A0C-B5D9-42F7-960F-7BB6E97F93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916945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CB78-9539-4268-992E-288F12542B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48333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DC93-2AFE-4C11-8817-0D797B55495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058672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slov in vsebina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2524-9501-40BA-9939-8CCDD6C2B4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6782066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4485-925C-41EF-A5E0-869F27358B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5630174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026F-303E-457E-9020-17D33E4717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414648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7480-F012-4282-AA8C-8A8F333708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96288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319C-1824-4AA5-9CF5-0A5E5A3958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584826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7881-1911-4434-9B94-D84BFADBC1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0645966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7717-8D34-4CEE-8D66-4BAFFB9793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892743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488DF-6466-45C7-9959-4CF819B12B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228729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894E-C423-48D3-B575-B98418C787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018544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3677-DF2E-47E0-B856-D9C84204CF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003792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2E6E-9251-4B95-8CF3-9ECC6F3375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766310"/>
      </p:ext>
    </p:extLst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l-SI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00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00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00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00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00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0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1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  <p:sp>
            <p:nvSpPr>
              <p:cNvPr id="1301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l-SI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130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30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301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01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01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4FAD820-A246-4CB2-82BC-62466F1E52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</p:sldLayoutIdLst>
  <p:transition spd="slow">
    <p:fade/>
    <p:sndAc>
      <p:stSnd>
        <p:snd r:embed="rId1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Komunala Novo mesto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528392" cy="4623446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PROBLEMATIKA OSKRBE IN KAKOVOST PITNE VODE NA OBMOČJU DOLENJSKE</a:t>
            </a:r>
            <a:endParaRPr lang="sl-SI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5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364923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Količine načrpane in prodane vode</a:t>
            </a:r>
            <a:endParaRPr lang="sl-SI" sz="3200" dirty="0"/>
          </a:p>
        </p:txBody>
      </p:sp>
      <p:graphicFrame>
        <p:nvGraphicFramePr>
          <p:cNvPr id="6" name="Chart 10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710603"/>
              </p:ext>
            </p:extLst>
          </p:nvPr>
        </p:nvGraphicFramePr>
        <p:xfrm>
          <a:off x="-612576" y="1600200"/>
          <a:ext cx="975657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 smtClean="0"/>
              <a:t>Kataster javne infrastrukture GJI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944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936103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Procesno vodenje</a:t>
            </a:r>
            <a:endParaRPr lang="sl-SI" sz="3600" dirty="0"/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07374440"/>
              </p:ext>
            </p:extLst>
          </p:nvPr>
        </p:nvGraphicFramePr>
        <p:xfrm>
          <a:off x="0" y="1052736"/>
          <a:ext cx="9150748" cy="580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Grafikon" r:id="rId4" imgW="8542100" imgH="4975757" progId="MSGraph.Chart.8">
                  <p:embed followColorScheme="full"/>
                </p:oleObj>
              </mc:Choice>
              <mc:Fallback>
                <p:oleObj name="Grafikon" r:id="rId4" imgW="8542100" imgH="497575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9150748" cy="580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Graf motnosti – ČP Stopiče</a:t>
            </a:r>
            <a:endParaRPr lang="sl-SI" sz="3200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>
          <a:xfrm>
            <a:off x="107950" y="4941888"/>
            <a:ext cx="8286750" cy="857250"/>
          </a:xfrm>
        </p:spPr>
        <p:txBody>
          <a:bodyPr/>
          <a:lstStyle/>
          <a:p>
            <a:pPr eaLnBrk="1" hangingPunct="1">
              <a:defRPr/>
            </a:pPr>
            <a:r>
              <a:rPr lang="sl-SI" sz="1600" dirty="0" smtClean="0"/>
              <a:t>Prikaz  nihanja motnosti v času enega meseca</a:t>
            </a:r>
            <a:endParaRPr lang="sl-SI" sz="1600" dirty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341438"/>
            <a:ext cx="8940800" cy="331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Graf motnosti – ČP Jezero</a:t>
            </a:r>
            <a:endParaRPr lang="sl-SI" sz="320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512" y="5085184"/>
            <a:ext cx="8229600" cy="681038"/>
          </a:xfrm>
        </p:spPr>
        <p:txBody>
          <a:bodyPr/>
          <a:lstStyle/>
          <a:p>
            <a:pPr eaLnBrk="1" hangingPunct="1">
              <a:defRPr/>
            </a:pPr>
            <a:r>
              <a:rPr lang="sl-SI" sz="1600" dirty="0"/>
              <a:t>Prikaz  nihanja motnosti v času enega meseca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682"/>
            <a:ext cx="8896120" cy="330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6334505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Kakovost pitne vode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algn="just" eaLnBrk="1" hangingPunct="1">
              <a:defRPr/>
            </a:pPr>
            <a:r>
              <a:rPr lang="sl-SI" sz="2000" dirty="0" smtClean="0"/>
              <a:t>Normative določa Pravilnik o pitni vodi.</a:t>
            </a:r>
          </a:p>
          <a:p>
            <a:pPr marL="457200" indent="-457200" algn="just" eaLnBrk="1" hangingPunct="1">
              <a:defRPr/>
            </a:pPr>
            <a:endParaRPr lang="sl-SI" sz="2000" dirty="0" smtClean="0"/>
          </a:p>
          <a:p>
            <a:pPr marL="457200" indent="-457200" algn="just" eaLnBrk="1" hangingPunct="1">
              <a:defRPr/>
            </a:pPr>
            <a:r>
              <a:rPr lang="sl-SI" sz="2000" dirty="0" smtClean="0"/>
              <a:t>Analize vzorcev opravlja ZZV Novo mesto.</a:t>
            </a:r>
          </a:p>
          <a:p>
            <a:pPr marL="457200" indent="-457200" algn="just" eaLnBrk="1" hangingPunct="1">
              <a:buFont typeface="Wingdings" pitchFamily="2" charset="2"/>
              <a:buNone/>
              <a:defRPr/>
            </a:pPr>
            <a:endParaRPr lang="sl-SI" sz="2000" dirty="0" smtClean="0"/>
          </a:p>
          <a:p>
            <a:pPr marL="457200" indent="-457200" algn="just" eaLnBrk="1" hangingPunct="1">
              <a:defRPr/>
            </a:pPr>
            <a:r>
              <a:rPr lang="sl-SI" sz="2000" dirty="0" smtClean="0"/>
              <a:t>Kakovost surove vode je ustrezala v manj kot 50 % odvzetih vzorcih.</a:t>
            </a:r>
          </a:p>
          <a:p>
            <a:pPr marL="457200" indent="-457200" algn="just" eaLnBrk="1" hangingPunct="1">
              <a:buFont typeface="Wingdings" pitchFamily="2" charset="2"/>
              <a:buNone/>
              <a:defRPr/>
            </a:pPr>
            <a:endParaRPr lang="sl-SI" sz="2000" dirty="0" smtClean="0"/>
          </a:p>
          <a:p>
            <a:pPr marL="457200" indent="-457200" algn="just" eaLnBrk="1" hangingPunct="1">
              <a:defRPr/>
            </a:pPr>
            <a:r>
              <a:rPr lang="sl-SI" sz="2000" dirty="0" smtClean="0"/>
              <a:t>V letu 2012  je  bilo pri končnih uporabnikih odvzetih 572 vzorcev za potrebe analiz</a:t>
            </a:r>
          </a:p>
          <a:p>
            <a:pPr eaLnBrk="1" hangingPunct="1">
              <a:defRPr/>
            </a:pPr>
            <a:endParaRPr lang="sl-SI" dirty="0"/>
          </a:p>
        </p:txBody>
      </p:sp>
      <p:pic>
        <p:nvPicPr>
          <p:cNvPr id="15364" name="Picture 4" descr="Voda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600200"/>
            <a:ext cx="3213100" cy="4525963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864095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2800" dirty="0" smtClean="0"/>
              <a:t>Delež ustreznih vzorcev 2003 - 2012</a:t>
            </a:r>
            <a:endParaRPr lang="sl-SI" sz="2800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068523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Rezultati preiskav na vodnih virih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9048" y="1384621"/>
            <a:ext cx="8229600" cy="49971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Voda kemijsko ni onesnažena</a:t>
            </a:r>
            <a:endParaRPr lang="sl-SI" dirty="0"/>
          </a:p>
          <a:p>
            <a:pPr lvl="1">
              <a:lnSpc>
                <a:spcPct val="150000"/>
              </a:lnSpc>
            </a:pPr>
            <a:r>
              <a:rPr lang="sl-SI" dirty="0" smtClean="0"/>
              <a:t>Neskladni vzorci</a:t>
            </a:r>
          </a:p>
          <a:p>
            <a:pPr lvl="2">
              <a:lnSpc>
                <a:spcPct val="150000"/>
              </a:lnSpc>
            </a:pPr>
            <a:r>
              <a:rPr lang="sl-SI" dirty="0" smtClean="0"/>
              <a:t>Mikrobiološka neustreznost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sl-SI" sz="1000" dirty="0" smtClean="0"/>
          </a:p>
          <a:p>
            <a:pPr lvl="2">
              <a:lnSpc>
                <a:spcPct val="150000"/>
              </a:lnSpc>
            </a:pPr>
            <a:r>
              <a:rPr lang="sl-SI" dirty="0" smtClean="0"/>
              <a:t>Fizikalna neustreznost </a:t>
            </a:r>
          </a:p>
          <a:p>
            <a:pPr lvl="3">
              <a:lnSpc>
                <a:spcPct val="150000"/>
              </a:lnSpc>
            </a:pPr>
            <a:r>
              <a:rPr lang="sl-SI" dirty="0" smtClean="0"/>
              <a:t>Povečana motnost na vodnih virih </a:t>
            </a:r>
          </a:p>
          <a:p>
            <a:pPr lvl="4">
              <a:lnSpc>
                <a:spcPct val="150000"/>
              </a:lnSpc>
            </a:pPr>
            <a:r>
              <a:rPr lang="sl-SI" dirty="0" smtClean="0"/>
              <a:t>v 2012 - 60 dni ukrep obveznega prekuhavanja</a:t>
            </a: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Nujne investicije v  prihodnosti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sl-SI" dirty="0" smtClean="0"/>
              <a:t>Izgradnja 2 vodarn (</a:t>
            </a:r>
            <a:r>
              <a:rPr lang="sl-SI" dirty="0" err="1" smtClean="0"/>
              <a:t>ultrafiltracija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Stalna kakovost pitne vode</a:t>
            </a:r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/>
              <a:t>Povečanje </a:t>
            </a:r>
            <a:r>
              <a:rPr lang="sl-SI" dirty="0" err="1" smtClean="0"/>
              <a:t>vodohranskih</a:t>
            </a:r>
            <a:r>
              <a:rPr lang="sl-SI" dirty="0" smtClean="0"/>
              <a:t> kapacitet</a:t>
            </a:r>
          </a:p>
          <a:p>
            <a:pPr lvl="1"/>
            <a:r>
              <a:rPr lang="sl-SI" dirty="0" smtClean="0"/>
              <a:t>Pokrivanje koničnih porab</a:t>
            </a:r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/>
              <a:t>Zamenjava AC magistralnih cevovodov</a:t>
            </a:r>
          </a:p>
          <a:p>
            <a:pPr lvl="1"/>
            <a:r>
              <a:rPr lang="sl-SI" dirty="0" smtClean="0"/>
              <a:t>Višja varnost oskrbe brez vodovodnih okvar</a:t>
            </a:r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98779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Nekaj zanimivih podatkov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483100"/>
          </a:xfrm>
        </p:spPr>
        <p:txBody>
          <a:bodyPr/>
          <a:lstStyle/>
          <a:p>
            <a:pPr eaLnBrk="1" hangingPunct="1">
              <a:defRPr/>
            </a:pPr>
            <a:r>
              <a:rPr lang="sl-SI" sz="2400" dirty="0" smtClean="0"/>
              <a:t>Dnevno načrpamo 13.000.000 lit. </a:t>
            </a:r>
            <a:r>
              <a:rPr lang="sl-SI" sz="2400" dirty="0"/>
              <a:t>v</a:t>
            </a:r>
            <a:r>
              <a:rPr lang="sl-SI" sz="2400" dirty="0" smtClean="0"/>
              <a:t>ode.</a:t>
            </a:r>
          </a:p>
          <a:p>
            <a:pPr eaLnBrk="1" hangingPunct="1">
              <a:defRPr/>
            </a:pPr>
            <a:endParaRPr lang="sl-SI" sz="2400" dirty="0" smtClean="0"/>
          </a:p>
          <a:p>
            <a:pPr eaLnBrk="1" hangingPunct="1">
              <a:defRPr/>
            </a:pPr>
            <a:r>
              <a:rPr lang="sl-SI" sz="2400" dirty="0" smtClean="0"/>
              <a:t>Od tega se za prehrano porabi okoli 1 %.</a:t>
            </a:r>
          </a:p>
          <a:p>
            <a:pPr eaLnBrk="1" hangingPunct="1">
              <a:defRPr/>
            </a:pPr>
            <a:endParaRPr lang="sl-SI" sz="2400" dirty="0" smtClean="0"/>
          </a:p>
          <a:p>
            <a:pPr eaLnBrk="1" hangingPunct="1">
              <a:defRPr/>
            </a:pPr>
            <a:r>
              <a:rPr lang="sl-SI" sz="2400" dirty="0" smtClean="0"/>
              <a:t>Vsak m</a:t>
            </a:r>
            <a:r>
              <a:rPr lang="sl-SI" sz="2400" baseline="30000" dirty="0" smtClean="0"/>
              <a:t>3</a:t>
            </a:r>
            <a:r>
              <a:rPr lang="sl-SI" sz="2400" dirty="0" smtClean="0"/>
              <a:t> vode je obremenjen z 0,6 </a:t>
            </a:r>
            <a:r>
              <a:rPr lang="sl-SI" sz="2400" dirty="0" err="1" smtClean="0"/>
              <a:t>kWh</a:t>
            </a:r>
            <a:r>
              <a:rPr lang="sl-SI" sz="2400" dirty="0" smtClean="0"/>
              <a:t>  </a:t>
            </a:r>
            <a:r>
              <a:rPr lang="sl-SI" sz="2400" dirty="0" err="1" smtClean="0"/>
              <a:t>el.energije</a:t>
            </a:r>
            <a:endParaRPr lang="sl-SI" sz="2400" dirty="0" smtClean="0"/>
          </a:p>
          <a:p>
            <a:pPr marL="0" indent="0" eaLnBrk="1" hangingPunct="1">
              <a:buNone/>
              <a:defRPr/>
            </a:pPr>
            <a:endParaRPr lang="sl-SI" sz="2800" dirty="0" smtClean="0"/>
          </a:p>
          <a:p>
            <a:pPr eaLnBrk="1" hangingPunct="1">
              <a:defRPr/>
            </a:pPr>
            <a:r>
              <a:rPr lang="sl-SI" sz="2400" dirty="0" smtClean="0"/>
              <a:t>Cena 1 m</a:t>
            </a:r>
            <a:r>
              <a:rPr lang="sl-SI" sz="2400" baseline="30000" dirty="0" smtClean="0"/>
              <a:t>3</a:t>
            </a:r>
            <a:r>
              <a:rPr lang="sl-SI" sz="2400" dirty="0" smtClean="0"/>
              <a:t> vode iz javnega vodovoda je 0,38 - 0,84 €.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l-SI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34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/>
          <a:lstStyle/>
          <a:p>
            <a:r>
              <a:rPr lang="sl-SI" dirty="0" smtClean="0"/>
              <a:t>Predstavitev področja </a:t>
            </a:r>
            <a:r>
              <a:rPr lang="sl-SI" dirty="0" err="1" smtClean="0"/>
              <a:t>vodooskrbe</a:t>
            </a:r>
            <a:endParaRPr lang="sl-SI" dirty="0" smtClean="0"/>
          </a:p>
          <a:p>
            <a:pPr lvl="2"/>
            <a:r>
              <a:rPr lang="sl-SI" dirty="0" smtClean="0"/>
              <a:t>Aktualna zakonodaja</a:t>
            </a:r>
          </a:p>
          <a:p>
            <a:pPr lvl="2"/>
            <a:r>
              <a:rPr lang="sl-SI" dirty="0" smtClean="0"/>
              <a:t>Osnovni podatki </a:t>
            </a:r>
            <a:r>
              <a:rPr lang="sl-SI" dirty="0"/>
              <a:t> </a:t>
            </a:r>
            <a:r>
              <a:rPr lang="sl-SI" dirty="0" smtClean="0"/>
              <a:t>o izvajalcu</a:t>
            </a:r>
          </a:p>
          <a:p>
            <a:pPr lvl="2"/>
            <a:r>
              <a:rPr lang="sl-SI" dirty="0" smtClean="0"/>
              <a:t>Način izvajanja službe</a:t>
            </a:r>
          </a:p>
          <a:p>
            <a:pPr marL="914400" lvl="2" indent="0">
              <a:buNone/>
            </a:pPr>
            <a:endParaRPr lang="sl-SI" dirty="0"/>
          </a:p>
          <a:p>
            <a:r>
              <a:rPr lang="sl-SI" dirty="0" smtClean="0"/>
              <a:t>Problematika oskrbe s pitno vodo</a:t>
            </a:r>
          </a:p>
          <a:p>
            <a:pPr lvl="2"/>
            <a:r>
              <a:rPr lang="sl-SI" dirty="0" smtClean="0"/>
              <a:t>Povečana </a:t>
            </a:r>
            <a:r>
              <a:rPr lang="sl-SI" dirty="0"/>
              <a:t>motnost pitne </a:t>
            </a:r>
            <a:r>
              <a:rPr lang="sl-SI" dirty="0" smtClean="0"/>
              <a:t>vode</a:t>
            </a:r>
          </a:p>
          <a:p>
            <a:pPr lvl="2"/>
            <a:r>
              <a:rPr lang="sl-SI" dirty="0" smtClean="0"/>
              <a:t>Pojem „Občinskih vodovodov“</a:t>
            </a:r>
          </a:p>
          <a:p>
            <a:pPr marL="914400" lvl="2" indent="0">
              <a:buNone/>
            </a:pPr>
            <a:endParaRPr lang="sl-SI" dirty="0" smtClean="0"/>
          </a:p>
          <a:p>
            <a:r>
              <a:rPr lang="sl-SI" dirty="0" smtClean="0"/>
              <a:t>Nujno potrebne investicije v infrastrukturo</a:t>
            </a:r>
          </a:p>
          <a:p>
            <a:pPr lvl="2"/>
            <a:r>
              <a:rPr lang="sl-SI" dirty="0" smtClean="0"/>
              <a:t>Višja kakovost vode</a:t>
            </a:r>
          </a:p>
          <a:p>
            <a:pPr lvl="2"/>
            <a:r>
              <a:rPr lang="sl-SI" dirty="0" smtClean="0"/>
              <a:t>Večja varnost oskrbe</a:t>
            </a:r>
            <a:endParaRPr lang="sl-SI" dirty="0"/>
          </a:p>
          <a:p>
            <a:pPr marL="914400" lvl="2" indent="0">
              <a:buNone/>
            </a:pPr>
            <a:endParaRPr lang="sl-SI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2206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0728"/>
            <a:ext cx="8424862" cy="547260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sl-SI" sz="4800" dirty="0" smtClean="0"/>
              <a:t>Pijemo kar razlijemo</a:t>
            </a:r>
            <a:r>
              <a:rPr lang="sl-SI" sz="6600" dirty="0" smtClean="0"/>
              <a:t/>
            </a:r>
            <a:br>
              <a:rPr lang="sl-SI" sz="6600" dirty="0" smtClean="0"/>
            </a:br>
            <a:endParaRPr lang="sl-SI" sz="4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b="1" dirty="0" smtClean="0"/>
              <a:t>Zakonodaja</a:t>
            </a:r>
            <a:r>
              <a:rPr lang="sl-SI" sz="3600" dirty="0" smtClean="0"/>
              <a:t>  </a:t>
            </a:r>
            <a:br>
              <a:rPr lang="sl-SI" sz="3600" dirty="0" smtClean="0"/>
            </a:br>
            <a:r>
              <a:rPr lang="sl-SI" sz="2000" dirty="0" smtClean="0"/>
              <a:t>Uredba o metodologiji za določanje cen </a:t>
            </a:r>
            <a:r>
              <a:rPr lang="sl-SI" sz="2000" dirty="0" smtClean="0">
                <a:solidFill>
                  <a:srgbClr val="002060"/>
                </a:solidFill>
                <a:effectLst/>
              </a:rPr>
              <a:t>(Ul. RS, št. 87/2012 in 109/12)</a:t>
            </a:r>
            <a:r>
              <a:rPr lang="sl-SI" dirty="0" smtClean="0">
                <a:solidFill>
                  <a:srgbClr val="002060"/>
                </a:solidFill>
                <a:effectLst/>
              </a:rPr>
              <a:t/>
            </a:r>
            <a:br>
              <a:rPr lang="sl-SI" dirty="0" smtClean="0">
                <a:solidFill>
                  <a:srgbClr val="002060"/>
                </a:solidFill>
                <a:effectLst/>
              </a:rPr>
            </a:b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Določa način oblikovanja cene vode </a:t>
            </a:r>
            <a:endParaRPr lang="sl-SI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 smtClean="0"/>
              <a:t>Določa elemente obračuna</a:t>
            </a:r>
          </a:p>
          <a:p>
            <a:pPr lvl="2">
              <a:lnSpc>
                <a:spcPct val="150000"/>
              </a:lnSpc>
            </a:pPr>
            <a:r>
              <a:rPr lang="sl-SI" dirty="0" err="1" smtClean="0"/>
              <a:t>Omrežnina</a:t>
            </a:r>
            <a:r>
              <a:rPr lang="sl-SI" dirty="0" smtClean="0"/>
              <a:t>, </a:t>
            </a:r>
          </a:p>
          <a:p>
            <a:pPr lvl="3">
              <a:lnSpc>
                <a:spcPct val="150000"/>
              </a:lnSpc>
            </a:pPr>
            <a:r>
              <a:rPr lang="sl-SI" dirty="0" smtClean="0"/>
              <a:t>Vrednost infrastrukture </a:t>
            </a:r>
            <a:r>
              <a:rPr lang="sl-SI" sz="1600" dirty="0" smtClean="0">
                <a:solidFill>
                  <a:srgbClr val="002060"/>
                </a:solidFill>
                <a:effectLst/>
              </a:rPr>
              <a:t>(vodovod, objekti, oprema ….)</a:t>
            </a:r>
            <a:endParaRPr lang="sl-SI" sz="1600" dirty="0">
              <a:solidFill>
                <a:srgbClr val="002060"/>
              </a:solidFill>
              <a:effectLst/>
            </a:endParaRPr>
          </a:p>
          <a:p>
            <a:pPr lvl="2">
              <a:lnSpc>
                <a:spcPct val="150000"/>
              </a:lnSpc>
            </a:pPr>
            <a:r>
              <a:rPr lang="sl-SI" dirty="0"/>
              <a:t>V</a:t>
            </a:r>
            <a:r>
              <a:rPr lang="sl-SI" dirty="0" smtClean="0"/>
              <a:t>odarina</a:t>
            </a:r>
          </a:p>
          <a:p>
            <a:pPr lvl="3">
              <a:lnSpc>
                <a:spcPct val="150000"/>
              </a:lnSpc>
            </a:pPr>
            <a:r>
              <a:rPr lang="sl-SI" dirty="0" smtClean="0"/>
              <a:t>Lastna cena vode </a:t>
            </a:r>
          </a:p>
          <a:p>
            <a:pPr lvl="4">
              <a:lnSpc>
                <a:spcPct val="150000"/>
              </a:lnSpc>
            </a:pPr>
            <a:r>
              <a:rPr lang="sl-SI" dirty="0" smtClean="0"/>
              <a:t>Subvencije </a:t>
            </a:r>
            <a:r>
              <a:rPr lang="sl-SI" sz="1600" dirty="0" smtClean="0">
                <a:solidFill>
                  <a:srgbClr val="002060"/>
                </a:solidFill>
                <a:effectLst/>
              </a:rPr>
              <a:t>(v primeru nedoseganja lastne cene)</a:t>
            </a:r>
          </a:p>
          <a:p>
            <a:pPr lvl="4">
              <a:lnSpc>
                <a:spcPct val="150000"/>
              </a:lnSpc>
            </a:pPr>
            <a:r>
              <a:rPr lang="sl-SI" dirty="0" smtClean="0"/>
              <a:t>Primerjava </a:t>
            </a:r>
            <a:r>
              <a:rPr lang="sl-SI" sz="1600" dirty="0" smtClean="0">
                <a:solidFill>
                  <a:srgbClr val="002060"/>
                </a:solidFill>
                <a:effectLst/>
              </a:rPr>
              <a:t>(možnost primerjave med občinami in izvajalci)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44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20103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Komunala Novo mesto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Izvajalec JGS na območju 8 občin</a:t>
            </a:r>
          </a:p>
          <a:p>
            <a:pPr lvl="1">
              <a:lnSpc>
                <a:spcPct val="150000"/>
              </a:lnSpc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Oskrba s pitno vodo</a:t>
            </a:r>
          </a:p>
          <a:p>
            <a:pPr lvl="1">
              <a:lnSpc>
                <a:spcPct val="150000"/>
              </a:lnSpc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Čiščenje in odvajanje odpadnih voda</a:t>
            </a:r>
          </a:p>
          <a:p>
            <a:pPr lvl="1">
              <a:lnSpc>
                <a:spcPct val="150000"/>
              </a:lnSpc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Splošna komunala</a:t>
            </a:r>
          </a:p>
          <a:p>
            <a:pPr lvl="2"/>
            <a:r>
              <a:rPr lang="sl-SI" dirty="0" smtClean="0"/>
              <a:t>Zbiranje in odvoz odpadkov</a:t>
            </a:r>
          </a:p>
          <a:p>
            <a:pPr lvl="2"/>
            <a:r>
              <a:rPr lang="sl-SI" dirty="0" smtClean="0"/>
              <a:t>Upravljanje pokopališč</a:t>
            </a:r>
          </a:p>
          <a:p>
            <a:pPr lvl="2"/>
            <a:r>
              <a:rPr lang="sl-SI" dirty="0" smtClean="0"/>
              <a:t>Upravljanje parkirišč in tržnice</a:t>
            </a:r>
          </a:p>
          <a:p>
            <a:pPr lvl="2"/>
            <a:endParaRPr lang="sl-SI" dirty="0" smtClean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58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08028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Oskrba </a:t>
            </a:r>
            <a:r>
              <a:rPr lang="sl-SI" sz="3200" dirty="0"/>
              <a:t>s pitno vodo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b="1" dirty="0"/>
          </a:p>
        </p:txBody>
      </p:sp>
      <p:graphicFrame>
        <p:nvGraphicFramePr>
          <p:cNvPr id="98344" name="Group 40"/>
          <p:cNvGraphicFramePr>
            <a:graphicFrameLocks noGrp="1"/>
          </p:cNvGraphicFramePr>
          <p:nvPr>
            <p:ph type="tbl" idx="1"/>
          </p:nvPr>
        </p:nvGraphicFramePr>
        <p:xfrm>
          <a:off x="395288" y="1628775"/>
          <a:ext cx="8229600" cy="3478304"/>
        </p:xfrm>
        <a:graphic>
          <a:graphicData uri="http://schemas.openxmlformats.org/drawingml/2006/table">
            <a:tbl>
              <a:tblPr/>
              <a:tblGrid>
                <a:gridCol w="4248150"/>
                <a:gridCol w="3981450"/>
              </a:tblGrid>
              <a:tr h="295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Področje upravljanja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 Novo mesto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Šentjernej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Škocjan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Mirna Peč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Dolenjske Toplice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Žužemberk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Straža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Šmarješke Toplice</a:t>
                      </a:r>
                      <a:endParaRPr kumimoji="0" 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uporabnikov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63.000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93940" cy="5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6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Sektor </a:t>
            </a:r>
            <a:r>
              <a:rPr lang="sl-SI" sz="4000" dirty="0" err="1"/>
              <a:t>vodooskrba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b="1" dirty="0"/>
          </a:p>
        </p:txBody>
      </p:sp>
      <p:graphicFrame>
        <p:nvGraphicFramePr>
          <p:cNvPr id="37027" name="Group 1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59076011"/>
              </p:ext>
            </p:extLst>
          </p:nvPr>
        </p:nvGraphicFramePr>
        <p:xfrm>
          <a:off x="395288" y="1628775"/>
          <a:ext cx="8229600" cy="3038477"/>
        </p:xfrm>
        <a:graphic>
          <a:graphicData uri="http://schemas.openxmlformats.org/drawingml/2006/table">
            <a:tbl>
              <a:tblPr/>
              <a:tblGrid>
                <a:gridCol w="6159500"/>
                <a:gridCol w="20701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zaposlenih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Dolžina vodovodnega omrežja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900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vodovodnih priključkov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vodnih virov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</a:t>
                      </a:r>
                      <a:endParaRPr kumimoji="0" lang="sl-SI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vodohramov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črpališč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Količine </a:t>
            </a:r>
            <a:r>
              <a:rPr lang="sl-SI" sz="4000" dirty="0"/>
              <a:t>v letu </a:t>
            </a:r>
            <a:r>
              <a:rPr lang="sl-SI" sz="4000" dirty="0" smtClean="0"/>
              <a:t>2012</a:t>
            </a:r>
            <a:r>
              <a:rPr lang="sl-SI" dirty="0"/>
              <a:t/>
            </a:r>
            <a:br>
              <a:rPr lang="sl-SI" dirty="0"/>
            </a:br>
            <a:endParaRPr lang="sl-SI" sz="2000" b="1" dirty="0"/>
          </a:p>
        </p:txBody>
      </p:sp>
      <p:graphicFrame>
        <p:nvGraphicFramePr>
          <p:cNvPr id="88155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0583693"/>
              </p:ext>
            </p:extLst>
          </p:nvPr>
        </p:nvGraphicFramePr>
        <p:xfrm>
          <a:off x="395288" y="1628775"/>
          <a:ext cx="8229600" cy="3097215"/>
        </p:xfrm>
        <a:graphic>
          <a:graphicData uri="http://schemas.openxmlformats.org/drawingml/2006/table">
            <a:tbl>
              <a:tblPr/>
              <a:tblGrid>
                <a:gridCol w="6159500"/>
                <a:gridCol w="20701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Količine načrpane vode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4.650.000 m</a:t>
                      </a:r>
                      <a:r>
                        <a:rPr kumimoji="0" lang="sl-SI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Količina prodane vode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3.600.000 m</a:t>
                      </a:r>
                      <a:r>
                        <a:rPr kumimoji="0" lang="sl-SI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Porabljena el. energija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2.800.000 </a:t>
                      </a: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kWh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El./m</a:t>
                      </a:r>
                      <a:r>
                        <a:rPr kumimoji="0" lang="sl-SI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0,6 kW/m</a:t>
                      </a:r>
                      <a:r>
                        <a:rPr kumimoji="0" lang="sl-SI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Vodne izgube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Število vodovodnih okvar / leto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750-800</a:t>
                      </a:r>
                      <a:endParaRPr kumimoji="0" lang="sl-SI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Količine vodnih virov</a:t>
            </a:r>
            <a:endParaRPr lang="sl-SI" sz="36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/>
        </p:nvGraphicFramePr>
        <p:xfrm>
          <a:off x="-4590" y="1484784"/>
          <a:ext cx="911309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200" dirty="0" smtClean="0"/>
              <a:t>Deleži načrpane vode v MO Novo mesto</a:t>
            </a:r>
            <a:endParaRPr lang="sl-SI" sz="32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6865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05"/>
            <a:ext cx="4493940" cy="63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487"/>
            <a:ext cx="1440160" cy="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dranje">
  <a:themeElements>
    <a:clrScheme name="Kodr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odranj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  <a:fontScheme name="Kodranj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dranj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  <a:fontScheme name="Kodranj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2779</TotalTime>
  <Words>360</Words>
  <Application>Microsoft Office PowerPoint</Application>
  <PresentationFormat>Diaprojekcija na zaslonu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2" baseType="lpstr">
      <vt:lpstr>Kodranje</vt:lpstr>
      <vt:lpstr>Grafikon</vt:lpstr>
      <vt:lpstr>Komunala Novo mesto</vt:lpstr>
      <vt:lpstr>PowerPointova predstavitev</vt:lpstr>
      <vt:lpstr> Zakonodaja   Uredba o metodologiji za določanje cen (Ul. RS, št. 87/2012 in 109/12) </vt:lpstr>
      <vt:lpstr> Komunala Novo mesto</vt:lpstr>
      <vt:lpstr> Oskrba s pitno vodo </vt:lpstr>
      <vt:lpstr> Sektor vodooskrba </vt:lpstr>
      <vt:lpstr> Količine v letu 2012 </vt:lpstr>
      <vt:lpstr> Količine vodnih virov</vt:lpstr>
      <vt:lpstr>Deleži načrpane vode v MO Novo mesto</vt:lpstr>
      <vt:lpstr>Količine načrpane in prodane vode</vt:lpstr>
      <vt:lpstr>  Kataster javne infrastrukture GJI</vt:lpstr>
      <vt:lpstr> Procesno vodenje</vt:lpstr>
      <vt:lpstr> Graf motnosti – ČP Stopiče</vt:lpstr>
      <vt:lpstr> Graf motnosti – ČP Jezero</vt:lpstr>
      <vt:lpstr> Kakovost pitne vode</vt:lpstr>
      <vt:lpstr> Delež ustreznih vzorcev 2003 - 2012</vt:lpstr>
      <vt:lpstr> Rezultati preiskav na vodnih virih</vt:lpstr>
      <vt:lpstr> Nujne investicije v  prihodnosti</vt:lpstr>
      <vt:lpstr> Nekaj zanimivih podatkov</vt:lpstr>
      <vt:lpstr>Pijemo kar razlijemo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Vodooskrba</dc:title>
  <dc:creator>Istok</dc:creator>
  <cp:lastModifiedBy>User</cp:lastModifiedBy>
  <cp:revision>104</cp:revision>
  <dcterms:created xsi:type="dcterms:W3CDTF">2007-11-08T18:07:03Z</dcterms:created>
  <dcterms:modified xsi:type="dcterms:W3CDTF">2013-11-13T06:51:53Z</dcterms:modified>
</cp:coreProperties>
</file>