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5033" r:id="rId1"/>
  </p:sldMasterIdLst>
  <p:notesMasterIdLst>
    <p:notesMasterId r:id="rId31"/>
  </p:notesMasterIdLst>
  <p:handoutMasterIdLst>
    <p:handoutMasterId r:id="rId32"/>
  </p:handoutMasterIdLst>
  <p:sldIdLst>
    <p:sldId id="285" r:id="rId2"/>
    <p:sldId id="265" r:id="rId3"/>
    <p:sldId id="310" r:id="rId4"/>
    <p:sldId id="264" r:id="rId5"/>
    <p:sldId id="312" r:id="rId6"/>
    <p:sldId id="269" r:id="rId7"/>
    <p:sldId id="279" r:id="rId8"/>
    <p:sldId id="268" r:id="rId9"/>
    <p:sldId id="317" r:id="rId10"/>
    <p:sldId id="270" r:id="rId11"/>
    <p:sldId id="294" r:id="rId12"/>
    <p:sldId id="271" r:id="rId13"/>
    <p:sldId id="314" r:id="rId14"/>
    <p:sldId id="307" r:id="rId15"/>
    <p:sldId id="272" r:id="rId16"/>
    <p:sldId id="308" r:id="rId17"/>
    <p:sldId id="306" r:id="rId18"/>
    <p:sldId id="296" r:id="rId19"/>
    <p:sldId id="275" r:id="rId20"/>
    <p:sldId id="277" r:id="rId21"/>
    <p:sldId id="297" r:id="rId22"/>
    <p:sldId id="280" r:id="rId23"/>
    <p:sldId id="315" r:id="rId24"/>
    <p:sldId id="281" r:id="rId25"/>
    <p:sldId id="316" r:id="rId26"/>
    <p:sldId id="282" r:id="rId27"/>
    <p:sldId id="283" r:id="rId28"/>
    <p:sldId id="284" r:id="rId29"/>
    <p:sldId id="318" r:id="rId30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FC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1" autoAdjust="0"/>
    <p:restoredTop sz="84909" autoAdjust="0"/>
  </p:normalViewPr>
  <p:slideViewPr>
    <p:cSldViewPr snapToGrid="0">
      <p:cViewPr>
        <p:scale>
          <a:sx n="101" d="100"/>
          <a:sy n="101" d="100"/>
        </p:scale>
        <p:origin x="-294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2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16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BB109-B750-4318-8F0A-4B7BB8787834}" type="datetimeFigureOut">
              <a:rPr lang="sl-SI" smtClean="0"/>
              <a:t>10. 02. 2022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30093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3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C7876-BE40-4B7C-8B9F-7EC917D4A5F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768233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1CF00-BD72-4285-A558-D584062AEC37}" type="datetimeFigureOut">
              <a:rPr lang="sl-SI" smtClean="0"/>
              <a:t>10. 02. 2022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3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58DDC-515D-4475-911B-8728470D68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1754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1</a:t>
            </a:fld>
            <a:endParaRPr lang="sl-SI"/>
          </a:p>
        </p:txBody>
      </p:sp>
      <p:sp>
        <p:nvSpPr>
          <p:cNvPr id="5" name="Ograda glav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3782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4036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560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5603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5603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Šteje se, da je pridobitna dejavnost povezana z namenom in cilji društva, če lahko neposredno prispeva k njihovemu uresničevanju.</a:t>
            </a:r>
            <a:r>
              <a:rPr lang="sl-SI" baseline="0" dirty="0"/>
              <a:t> </a:t>
            </a:r>
            <a:endParaRPr lang="sl-SI" dirty="0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17464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01412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06856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6999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4524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7281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Poznavanje vseh teh</a:t>
            </a:r>
            <a:r>
              <a:rPr lang="sl-SI" baseline="0" dirty="0"/>
              <a:t> pravil tudi pri davčnih blagajnah</a:t>
            </a: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2</a:t>
            </a:fld>
            <a:endParaRPr lang="sl-SI"/>
          </a:p>
        </p:txBody>
      </p:sp>
      <p:sp>
        <p:nvSpPr>
          <p:cNvPr id="5" name="Ograda glav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40255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98377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27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87353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28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6381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9853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4335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V primerih pridobivanja sredstev iz proračuna</a:t>
            </a:r>
            <a:r>
              <a:rPr lang="sl-SI" baseline="0" dirty="0"/>
              <a:t> – nadzor, bodo pozvani prikazati….</a:t>
            </a:r>
            <a:endParaRPr lang="sl-SI" dirty="0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2633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1908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4828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Kaj je knjiženo in kaj dejansko stanje!!!</a:t>
            </a:r>
          </a:p>
          <a:p>
            <a:r>
              <a:rPr lang="sl-SI" dirty="0"/>
              <a:t>Primeri…..</a:t>
            </a:r>
          </a:p>
          <a:p>
            <a:endParaRPr lang="sl-SI" dirty="0"/>
          </a:p>
          <a:p>
            <a:r>
              <a:rPr lang="sl-SI" dirty="0"/>
              <a:t>Kako se lahko napake vidijo v bilanci – primer blagajne</a:t>
            </a:r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1285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Vodenje zalog </a:t>
            </a:r>
          </a:p>
        </p:txBody>
      </p:sp>
      <p:sp>
        <p:nvSpPr>
          <p:cNvPr id="4" name="Ograda glav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58DDC-515D-4475-911B-8728470D6841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210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6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08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1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50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1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1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05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7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59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2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3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34" r:id="rId1"/>
    <p:sldLayoutId id="2147485035" r:id="rId2"/>
    <p:sldLayoutId id="2147485036" r:id="rId3"/>
    <p:sldLayoutId id="2147485037" r:id="rId4"/>
    <p:sldLayoutId id="2147485038" r:id="rId5"/>
    <p:sldLayoutId id="2147485039" r:id="rId6"/>
    <p:sldLayoutId id="2147485040" r:id="rId7"/>
    <p:sldLayoutId id="2147485041" r:id="rId8"/>
    <p:sldLayoutId id="2147485042" r:id="rId9"/>
    <p:sldLayoutId id="2147485043" r:id="rId10"/>
    <p:sldLayoutId id="21474850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jpeg"/><Relationship Id="rId7" Type="http://schemas.microsoft.com/office/2007/relationships/hdphoto" Target="../media/hdphoto4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hyperlink" Target="mailto:drpdnm@gmail.com" TargetMode="External"/><Relationship Id="rId1" Type="http://schemas.openxmlformats.org/officeDocument/2006/relationships/slideLayout" Target="../slideLayouts/slideLayout7.xml"/><Relationship Id="rId6" Type="http://schemas.microsoft.com/office/2007/relationships/hdphoto" Target="../media/hdphoto3.wdp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/>
              <a:t> 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 bwMode="auto">
          <a:xfrm>
            <a:off x="609600" y="600939"/>
            <a:ext cx="10972800" cy="4525963"/>
          </a:xfrm>
        </p:spPr>
        <p:txBody>
          <a:bodyPr anchor="t" anchorCtr="0">
            <a:normAutofit lnSpcReduction="10000"/>
          </a:bodyPr>
          <a:lstStyle/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b="1" dirty="0"/>
              <a:t>Letno poročanje za nepridobitne organizacije:</a:t>
            </a:r>
          </a:p>
          <a:p>
            <a:pPr marL="0" indent="0" algn="ctr">
              <a:buNone/>
            </a:pPr>
            <a:r>
              <a:rPr lang="sl-SI" b="1" dirty="0"/>
              <a:t>društva in pravne osebe zasebnega prava</a:t>
            </a:r>
          </a:p>
          <a:p>
            <a:pPr marL="0" indent="0" algn="ctr">
              <a:buNone/>
            </a:pPr>
            <a:endParaRPr lang="sl-SI" b="1" dirty="0"/>
          </a:p>
          <a:p>
            <a:pPr marL="0" indent="0" algn="ctr">
              <a:buNone/>
            </a:pPr>
            <a:r>
              <a:rPr lang="sl-SI" b="1" dirty="0"/>
              <a:t>Obračun davka od dohodka pravnih oseb</a:t>
            </a:r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endParaRPr lang="sl-SI" dirty="0"/>
          </a:p>
          <a:p>
            <a:pPr marL="0" indent="0">
              <a:buNone/>
            </a:pPr>
            <a:r>
              <a:rPr lang="sl-SI" sz="2000" dirty="0"/>
              <a:t>	februar 2022					Nataša Kastelic Plantan</a:t>
            </a:r>
          </a:p>
          <a:p>
            <a:pPr marL="0" indent="0">
              <a:buNone/>
            </a:pPr>
            <a:r>
              <a:rPr lang="sl-SI" sz="2000" dirty="0"/>
              <a:t>							</a:t>
            </a:r>
            <a:r>
              <a:rPr lang="sl-SI" sz="2000" dirty="0" err="1"/>
              <a:t>Finskatt</a:t>
            </a:r>
            <a:r>
              <a:rPr lang="sl-SI" sz="2000" dirty="0"/>
              <a:t> d.o.o.</a:t>
            </a:r>
          </a:p>
          <a:p>
            <a:pPr marL="0" indent="0">
              <a:buNone/>
            </a:pPr>
            <a:endParaRPr lang="sl-SI" sz="2000" dirty="0"/>
          </a:p>
        </p:txBody>
      </p:sp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EFB00E98-F734-4505-A972-5159305193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43" y="5632644"/>
            <a:ext cx="921385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6">
            <a:extLst>
              <a:ext uri="{FF2B5EF4-FFF2-40B4-BE49-F238E27FC236}">
                <a16:creationId xmlns="" xmlns:a16="http://schemas.microsoft.com/office/drawing/2014/main" id="{059B4094-B589-4A70-98E3-A347F4A152BB}"/>
              </a:ext>
            </a:extLst>
          </p:cNvPr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682" y="6424489"/>
            <a:ext cx="1534795" cy="287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lika 7">
            <a:extLst>
              <a:ext uri="{FF2B5EF4-FFF2-40B4-BE49-F238E27FC236}">
                <a16:creationId xmlns="" xmlns:a16="http://schemas.microsoft.com/office/drawing/2014/main" id="{76409637-ACD9-41DF-A940-EAE670E7D2C3}"/>
              </a:ext>
            </a:extLst>
          </p:cNvPr>
          <p:cNvPicPr/>
          <p:nvPr/>
        </p:nvPicPr>
        <p:blipFill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1707" y="6304232"/>
            <a:ext cx="364881" cy="3888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s://ci6.googleusercontent.com/proxy/_BHZ81o4I4fSqxnvWNo9UiWtr1OdINnZLcWgGDsmr2iKTY6rY_bFw0qzLgl6eZJ6XVwjBfypm09EIPfZV_E1LdwGrsiUF7tqDYtmPNUjb_Vjw69JjGCT3FhVaelpnkQt2l054pgbApeML3boaLR1ML8CfWyhnAemzl3XqGChfeWFUVPwJVhob4yNELRGoNmt628s9A0WTkGyefUWqA=s0-d-e1-ft#https://docs.google.com/uc?export=download&amp;id=1Nte_tINj0XlA_sEMQ_OqaTz4UGdZ64wV&amp;revid=0By-2j5JtoN2HTk5GYlY3V2txWm15d0VHdERzR2xETWhZOUgwP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510" y="5653916"/>
            <a:ext cx="815387" cy="105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jeZBesedilom 1"/>
          <p:cNvSpPr txBox="1"/>
          <p:nvPr/>
        </p:nvSpPr>
        <p:spPr>
          <a:xfrm>
            <a:off x="2149312" y="5974366"/>
            <a:ext cx="5033913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09880" algn="l"/>
              </a:tabLst>
            </a:pPr>
            <a:r>
              <a:rPr lang="sl-SI" sz="800" b="1" spc="1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REGIJSKI NVO CENTER</a:t>
            </a:r>
            <a:r>
              <a:rPr lang="sl-SI" sz="800" spc="1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|</a:t>
            </a:r>
            <a:r>
              <a:rPr lang="sl-SI" sz="800" b="1" spc="1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Stičišče nevladnih organizacij regije JV Slovenija</a:t>
            </a:r>
            <a:endParaRPr lang="sl-SI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l-SI" sz="800" spc="-4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Aktivnosti sofinancirata Ministrstvo za javno upravo iz Sklada za razvoj NVO v okviru Javnega razpisa za podporno okolje za razvoj nevladnih organizacij 2019–2023 in Mestna občina Novo mesto. Vsebina izraža mnenje avtorjev in ne predstavlja uradnega stališča </a:t>
            </a:r>
            <a:r>
              <a:rPr lang="sl-SI" sz="800" spc="-40" dirty="0" smtClean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sofinancerjev.</a:t>
            </a:r>
            <a:endParaRPr lang="sl-SI" sz="8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7838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81460"/>
          </a:xfrm>
        </p:spPr>
        <p:txBody>
          <a:bodyPr>
            <a:normAutofit/>
          </a:bodyPr>
          <a:lstStyle/>
          <a:p>
            <a:r>
              <a:rPr lang="sl-SI" sz="2800" dirty="0" smtClean="0">
                <a:solidFill>
                  <a:srgbClr val="C00000"/>
                </a:solidFill>
              </a:rPr>
              <a:t>Bilanca stanja</a:t>
            </a:r>
            <a:endParaRPr lang="sl-SI" sz="2800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69848" y="1069145"/>
            <a:ext cx="10058400" cy="5430129"/>
          </a:xfrm>
        </p:spPr>
        <p:txBody>
          <a:bodyPr rtlCol="0">
            <a:normAutofit fontScale="77500" lnSpcReduction="20000"/>
          </a:bodyPr>
          <a:lstStyle/>
          <a:p>
            <a:pPr marL="0" indent="0">
              <a:buNone/>
              <a:defRPr/>
            </a:pPr>
            <a:endParaRPr lang="sl-SI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sl-SI" sz="2800" dirty="0" smtClean="0"/>
              <a:t>sredstva </a:t>
            </a:r>
            <a:r>
              <a:rPr lang="sl-SI" sz="2800" dirty="0"/>
              <a:t>in obveznosti </a:t>
            </a:r>
            <a:r>
              <a:rPr lang="sl-SI" sz="2800" dirty="0" smtClean="0"/>
              <a:t>na konec </a:t>
            </a:r>
            <a:r>
              <a:rPr lang="sl-SI" sz="2800" dirty="0"/>
              <a:t>obračunskega obdobja = popis sredstev (na zadnji dan obračunskega obdobja</a:t>
            </a:r>
            <a:r>
              <a:rPr lang="sl-SI" sz="2800" dirty="0" smtClean="0"/>
              <a:t>)</a:t>
            </a:r>
          </a:p>
          <a:p>
            <a:pPr marL="274320" lvl="1" indent="0">
              <a:buNone/>
              <a:defRPr/>
            </a:pPr>
            <a:endParaRPr lang="sl-SI" sz="2600" dirty="0" smtClean="0"/>
          </a:p>
          <a:p>
            <a:pPr lvl="2">
              <a:defRPr/>
            </a:pPr>
            <a:r>
              <a:rPr lang="sl-SI" sz="2800" dirty="0" smtClean="0"/>
              <a:t>Stanje </a:t>
            </a:r>
            <a:r>
              <a:rPr lang="sl-SI" sz="2800" dirty="0"/>
              <a:t>vrednosti neopredmetenih sredstev in opredmetenih osnovnih  </a:t>
            </a:r>
            <a:r>
              <a:rPr lang="sl-SI" sz="2800" dirty="0" smtClean="0"/>
              <a:t>sredstev</a:t>
            </a:r>
          </a:p>
          <a:p>
            <a:pPr lvl="2">
              <a:defRPr/>
            </a:pPr>
            <a:endParaRPr lang="sl-SI" sz="2800" dirty="0"/>
          </a:p>
          <a:p>
            <a:pPr lvl="2">
              <a:defRPr/>
            </a:pPr>
            <a:r>
              <a:rPr lang="sl-SI" sz="2800" dirty="0" smtClean="0"/>
              <a:t>stanje </a:t>
            </a:r>
            <a:r>
              <a:rPr lang="sl-SI" sz="2800" dirty="0"/>
              <a:t>TRR po izpisku na 31.12</a:t>
            </a:r>
            <a:r>
              <a:rPr lang="sl-SI" sz="2800" dirty="0" smtClean="0"/>
              <a:t>.;</a:t>
            </a:r>
            <a:endParaRPr lang="sl-SI" sz="2800" dirty="0"/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sl-SI" sz="2800" dirty="0" smtClean="0"/>
              <a:t>stanje </a:t>
            </a:r>
            <a:r>
              <a:rPr lang="sl-SI" sz="2800" dirty="0"/>
              <a:t>blagajne – znesek denarja v blagajni; </a:t>
            </a:r>
            <a:endParaRPr lang="sl-SI" sz="2800" dirty="0" smtClean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sl-SI" sz="2800" dirty="0"/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sl-SI" sz="2800" dirty="0" smtClean="0"/>
              <a:t>terjatve </a:t>
            </a:r>
            <a:r>
              <a:rPr lang="sl-SI" sz="2800" dirty="0"/>
              <a:t>do kupcev ali drugih </a:t>
            </a:r>
            <a:r>
              <a:rPr lang="sl-SI" sz="2800" dirty="0" smtClean="0"/>
              <a:t>in finančne naložbe, dana posojila </a:t>
            </a:r>
            <a:endParaRPr lang="sl-SI" sz="2800" dirty="0"/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sl-SI" sz="2800" dirty="0" smtClean="0"/>
              <a:t>obveznosti </a:t>
            </a:r>
            <a:r>
              <a:rPr lang="sl-SI" sz="2800" dirty="0"/>
              <a:t>do dobaviteljev ali </a:t>
            </a:r>
            <a:r>
              <a:rPr lang="sl-SI" sz="2800" dirty="0" smtClean="0"/>
              <a:t>drugih, stanje prejetih posojil</a:t>
            </a:r>
          </a:p>
          <a:p>
            <a:pPr marL="548640" lvl="2" indent="0">
              <a:buNone/>
              <a:defRPr/>
            </a:pPr>
            <a:endParaRPr lang="sl-SI" sz="2800" dirty="0"/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sl-SI" sz="2800" dirty="0" smtClean="0"/>
              <a:t>Časovne razmejitve</a:t>
            </a:r>
            <a:endParaRPr lang="sl-SI" sz="2800" dirty="0"/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  <a:defRPr/>
            </a:pPr>
            <a:endParaRPr lang="sl-SI" sz="2100" dirty="0" smtClean="0"/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  <a:defRPr/>
            </a:pPr>
            <a:endParaRPr lang="sl-SI" sz="2100" dirty="0" smtClean="0"/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sl-SI" sz="2100" dirty="0" smtClean="0"/>
              <a:t>Organizacija </a:t>
            </a:r>
            <a:r>
              <a:rPr lang="sl-SI" sz="2100" dirty="0"/>
              <a:t>pripravi osnoven popis </a:t>
            </a:r>
            <a:r>
              <a:rPr lang="sl-SI" sz="2100" dirty="0" smtClean="0"/>
              <a:t>sredstev, </a:t>
            </a:r>
            <a:r>
              <a:rPr lang="sl-SI" sz="2100" dirty="0"/>
              <a:t>s katerim na podlagi ugotovitev zagotavlja verodostojnost in usklajenost knjigovodskih podatkov, ki so izkazani v bilanci stanja z dejanskim/i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sl-SI" sz="2100" dirty="0"/>
          </a:p>
          <a:p>
            <a:pPr marL="457200" lvl="1" indent="0">
              <a:buNone/>
              <a:defRPr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823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81460"/>
          </a:xfrm>
        </p:spPr>
        <p:txBody>
          <a:bodyPr>
            <a:noAutofit/>
          </a:bodyPr>
          <a:lstStyle/>
          <a:p>
            <a:pPr lvl="0" algn="l"/>
            <a:r>
              <a:rPr lang="sl-SI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Popis sredstev in obveznosti do njihovih virov</a:t>
            </a:r>
          </a:p>
        </p:txBody>
      </p:sp>
      <p:sp>
        <p:nvSpPr>
          <p:cNvPr id="4" name="Ograda vsebine 3"/>
          <p:cNvSpPr>
            <a:spLocks noGrp="1"/>
          </p:cNvSpPr>
          <p:nvPr>
            <p:ph idx="1"/>
          </p:nvPr>
        </p:nvSpPr>
        <p:spPr>
          <a:xfrm>
            <a:off x="1069848" y="1266092"/>
            <a:ext cx="10058400" cy="4906108"/>
          </a:xfrm>
        </p:spPr>
        <p:txBody>
          <a:bodyPr>
            <a:normAutofit/>
          </a:bodyPr>
          <a:lstStyle/>
          <a:p>
            <a:r>
              <a:rPr lang="sl-SI" dirty="0"/>
              <a:t>kdaj</a:t>
            </a:r>
            <a:r>
              <a:rPr lang="sl-SI" dirty="0" smtClean="0"/>
              <a:t>?  </a:t>
            </a:r>
            <a:r>
              <a:rPr lang="sl-SI" dirty="0"/>
              <a:t>kdo</a:t>
            </a:r>
            <a:r>
              <a:rPr lang="sl-SI" dirty="0" smtClean="0"/>
              <a:t>?  zakaj</a:t>
            </a:r>
            <a:r>
              <a:rPr lang="sl-SI" dirty="0"/>
              <a:t>?</a:t>
            </a:r>
          </a:p>
          <a:p>
            <a:pPr marL="662940" lvl="1" indent="-342900" defTabSz="914400">
              <a:spcBef>
                <a:spcPts val="370"/>
              </a:spcBef>
              <a:buClr>
                <a:srgbClr val="C0504D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opravijo vsi subjekti, ki sestavljajo računovodske izkaze</a:t>
            </a:r>
          </a:p>
          <a:p>
            <a:pPr marL="662940" lvl="1" indent="-342900" defTabSz="914400">
              <a:spcBef>
                <a:spcPts val="370"/>
              </a:spcBef>
              <a:buClr>
                <a:srgbClr val="C0504D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zelo pomembno opravilo, katerega običajno izpustite</a:t>
            </a:r>
          </a:p>
          <a:p>
            <a:pPr marL="662940" lvl="1" indent="-342900" defTabSz="914400">
              <a:spcBef>
                <a:spcPts val="370"/>
              </a:spcBef>
              <a:buClr>
                <a:srgbClr val="C0504D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sl-SI" sz="2000" u="sng" dirty="0"/>
              <a:t>namen</a:t>
            </a:r>
            <a:r>
              <a:rPr lang="sl-SI" sz="2000" dirty="0"/>
              <a:t>: uskladiti knjiženo računovodsko stanje z dejanskim - popisanim stanjem ter da se popravijo napake</a:t>
            </a:r>
          </a:p>
          <a:p>
            <a:pPr marL="662940" lvl="1" indent="-342900" defTabSz="914400">
              <a:spcBef>
                <a:spcPts val="370"/>
              </a:spcBef>
              <a:buClr>
                <a:srgbClr val="C0504D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kaj popišemo – najosnovnejše: terjatve in obveznosti; stanje denarnih sredstev, popis OS….</a:t>
            </a:r>
          </a:p>
          <a:p>
            <a:pPr marL="662940" lvl="1" indent="-342900" defTabSz="914400">
              <a:spcBef>
                <a:spcPts val="370"/>
              </a:spcBef>
              <a:buClr>
                <a:srgbClr val="C0504D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kako popišemo: s fizičnim preštevanjem, pregledom</a:t>
            </a:r>
          </a:p>
          <a:p>
            <a:pPr marL="662940" lvl="1" indent="-342900" defTabSz="914400">
              <a:spcBef>
                <a:spcPts val="370"/>
              </a:spcBef>
              <a:buClr>
                <a:srgbClr val="C0504D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sl-SI" sz="2000" dirty="0" smtClean="0"/>
              <a:t>sestavimo </a:t>
            </a:r>
            <a:r>
              <a:rPr lang="sl-SI" sz="2000" dirty="0"/>
              <a:t>komisijo; rač. služba običajno ni vključena v popis; lahko se napišejo navodila popisa; </a:t>
            </a:r>
          </a:p>
          <a:p>
            <a:pPr marL="662940" lvl="1" indent="-342900" defTabSz="914400">
              <a:spcBef>
                <a:spcPts val="370"/>
              </a:spcBef>
              <a:buClr>
                <a:srgbClr val="C0504D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rezultat: sklep o popisu in ugotovitve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3905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9316" y="492368"/>
            <a:ext cx="10893083" cy="886265"/>
          </a:xfrm>
        </p:spPr>
        <p:txBody>
          <a:bodyPr>
            <a:normAutofit/>
          </a:bodyPr>
          <a:lstStyle/>
          <a:p>
            <a:pPr algn="l"/>
            <a:r>
              <a:rPr lang="sl-SI" altLang="sl-SI" sz="2800" dirty="0">
                <a:solidFill>
                  <a:srgbClr val="C00000"/>
                </a:solidFill>
              </a:rPr>
              <a:t>Izkaz poslovnega izida</a:t>
            </a:r>
          </a:p>
        </p:txBody>
      </p:sp>
      <p:sp>
        <p:nvSpPr>
          <p:cNvPr id="10243" name="Označba mesta vsebine 2"/>
          <p:cNvSpPr>
            <a:spLocks noGrp="1"/>
          </p:cNvSpPr>
          <p:nvPr>
            <p:ph idx="1"/>
          </p:nvPr>
        </p:nvSpPr>
        <p:spPr>
          <a:xfrm>
            <a:off x="1069848" y="1378633"/>
            <a:ext cx="10058400" cy="476543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l-SI" altLang="sl-SI" sz="2400" u="sng" dirty="0"/>
              <a:t>Prihodki</a:t>
            </a:r>
            <a:r>
              <a:rPr lang="sl-SI" altLang="sl-SI" sz="2400" dirty="0"/>
              <a:t> – prihodki iz </a:t>
            </a:r>
            <a:r>
              <a:rPr lang="sl-SI" altLang="sl-SI" sz="2400" dirty="0" smtClean="0"/>
              <a:t>poslovanja, finančni prihodki ter </a:t>
            </a:r>
            <a:r>
              <a:rPr lang="sl-SI" altLang="sl-SI" sz="2400" dirty="0"/>
              <a:t>drugi poslovni prihodki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l-SI" altLang="sl-SI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400" dirty="0" smtClean="0"/>
              <a:t>Prihodki </a:t>
            </a:r>
            <a:r>
              <a:rPr lang="sl-SI" altLang="sl-SI" sz="2400" dirty="0"/>
              <a:t>od </a:t>
            </a:r>
            <a:r>
              <a:rPr lang="sl-SI" altLang="sl-SI" sz="2400" dirty="0" smtClean="0"/>
              <a:t>dejavnosti </a:t>
            </a:r>
            <a:r>
              <a:rPr lang="sl-SI" altLang="sl-SI" sz="2400" dirty="0" smtClean="0"/>
              <a:t>–</a:t>
            </a:r>
            <a:r>
              <a:rPr lang="sl-SI" altLang="sl-SI" sz="2400" dirty="0"/>
              <a:t> </a:t>
            </a:r>
            <a:r>
              <a:rPr lang="sl-SI" altLang="sl-SI" sz="2400" dirty="0" smtClean="0"/>
              <a:t>posebej </a:t>
            </a:r>
            <a:r>
              <a:rPr lang="sl-SI" altLang="sl-SI" sz="2400" dirty="0"/>
              <a:t>jih opredelimo v prilogi k izkazu poslovnega izida </a:t>
            </a:r>
          </a:p>
          <a:p>
            <a:pPr lvl="2" eaLnBrk="1" hangingPunct="1"/>
            <a:r>
              <a:rPr lang="sl-SI" altLang="sl-SI" sz="2000" dirty="0" err="1"/>
              <a:t>Fiho</a:t>
            </a:r>
            <a:endParaRPr lang="sl-SI" altLang="sl-SI" sz="2000" dirty="0"/>
          </a:p>
          <a:p>
            <a:pPr lvl="2" eaLnBrk="1" hangingPunct="1"/>
            <a:r>
              <a:rPr lang="sl-SI" altLang="sl-SI" sz="2000" dirty="0"/>
              <a:t>p</a:t>
            </a:r>
            <a:r>
              <a:rPr lang="sl-SI" altLang="sl-SI" sz="2000" dirty="0" smtClean="0"/>
              <a:t>roračunska </a:t>
            </a:r>
            <a:r>
              <a:rPr lang="sl-SI" altLang="sl-SI" sz="2000" dirty="0"/>
              <a:t>in druga javna sredstva</a:t>
            </a:r>
          </a:p>
          <a:p>
            <a:pPr lvl="2" eaLnBrk="1" hangingPunct="1"/>
            <a:r>
              <a:rPr lang="sl-SI" altLang="sl-SI" sz="2000" dirty="0"/>
              <a:t>d</a:t>
            </a:r>
            <a:r>
              <a:rPr lang="sl-SI" altLang="sl-SI" sz="2000" dirty="0" smtClean="0"/>
              <a:t>otacije </a:t>
            </a:r>
            <a:r>
              <a:rPr lang="sl-SI" altLang="sl-SI" sz="2000" dirty="0"/>
              <a:t>drugih fundacij, skladov in ustanov</a:t>
            </a:r>
          </a:p>
          <a:p>
            <a:pPr lvl="2" eaLnBrk="1" hangingPunct="1"/>
            <a:r>
              <a:rPr lang="sl-SI" altLang="sl-SI" sz="2000" dirty="0"/>
              <a:t>d</a:t>
            </a:r>
            <a:r>
              <a:rPr lang="sl-SI" altLang="sl-SI" sz="2000" dirty="0" smtClean="0"/>
              <a:t>onacije </a:t>
            </a:r>
            <a:r>
              <a:rPr lang="sl-SI" altLang="sl-SI" sz="2000" dirty="0"/>
              <a:t>drugih pravnih in fizičnih oseb</a:t>
            </a:r>
          </a:p>
          <a:p>
            <a:pPr lvl="2" eaLnBrk="1" hangingPunct="1"/>
            <a:r>
              <a:rPr lang="sl-SI" altLang="sl-SI" sz="2000" dirty="0"/>
              <a:t>č</a:t>
            </a:r>
            <a:r>
              <a:rPr lang="sl-SI" altLang="sl-SI" sz="2000" dirty="0" smtClean="0"/>
              <a:t>lanarine </a:t>
            </a:r>
            <a:endParaRPr lang="sl-SI" altLang="sl-SI" sz="2000" dirty="0"/>
          </a:p>
          <a:p>
            <a:pPr lvl="2" eaLnBrk="1" hangingPunct="1"/>
            <a:r>
              <a:rPr lang="sl-SI" altLang="sl-SI" sz="2000" dirty="0"/>
              <a:t>o</a:t>
            </a:r>
            <a:r>
              <a:rPr lang="sl-SI" altLang="sl-SI" sz="2000" dirty="0" smtClean="0"/>
              <a:t>stali </a:t>
            </a:r>
            <a:r>
              <a:rPr lang="sl-SI" altLang="sl-SI" sz="2000" dirty="0"/>
              <a:t>prihodki</a:t>
            </a:r>
          </a:p>
          <a:p>
            <a:pPr lvl="2" eaLnBrk="1" hangingPunct="1"/>
            <a:r>
              <a:rPr lang="sl-SI" altLang="sl-SI" sz="2000" dirty="0"/>
              <a:t>p</a:t>
            </a:r>
            <a:r>
              <a:rPr lang="sl-SI" altLang="sl-SI" sz="2000" dirty="0" smtClean="0"/>
              <a:t>rihodki </a:t>
            </a:r>
            <a:r>
              <a:rPr lang="sl-SI" altLang="sl-SI" sz="2000" dirty="0"/>
              <a:t>od prodaje trgovskega blaga in storitev (del tega so tudi sponzorstva)</a:t>
            </a:r>
          </a:p>
          <a:p>
            <a:pPr marL="548640" lvl="2" indent="0" eaLnBrk="1" hangingPunct="1">
              <a:buNone/>
            </a:pPr>
            <a:endParaRPr lang="sl-SI" altLang="sl-SI" sz="2000" dirty="0"/>
          </a:p>
        </p:txBody>
      </p:sp>
    </p:spTree>
    <p:extLst>
      <p:ext uri="{BB962C8B-B14F-4D97-AF65-F5344CB8AC3E}">
        <p14:creationId xmlns:p14="http://schemas.microsoft.com/office/powerpoint/2010/main" val="180493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86265" y="801858"/>
            <a:ext cx="10241983" cy="537034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sl-SI" altLang="sl-SI" sz="2400" u="sng" dirty="0" smtClean="0"/>
              <a:t>Odhodki </a:t>
            </a:r>
            <a:r>
              <a:rPr lang="sl-SI" altLang="sl-SI" sz="2400" dirty="0" smtClean="0"/>
              <a:t>– odhodki </a:t>
            </a:r>
            <a:r>
              <a:rPr lang="sl-SI" altLang="sl-SI" sz="2400" dirty="0"/>
              <a:t>iz poslovanja, finančni </a:t>
            </a:r>
            <a:r>
              <a:rPr lang="sl-SI" altLang="sl-SI" sz="2400" dirty="0" smtClean="0"/>
              <a:t>odhodki </a:t>
            </a:r>
            <a:r>
              <a:rPr lang="sl-SI" altLang="sl-SI" sz="2400" dirty="0"/>
              <a:t>ter drugi poslovni </a:t>
            </a:r>
            <a:r>
              <a:rPr lang="sl-SI" altLang="sl-SI" sz="2400" dirty="0" smtClean="0"/>
              <a:t>odhodki</a:t>
            </a:r>
            <a:endParaRPr lang="sl-SI" altLang="sl-SI" sz="2400" dirty="0"/>
          </a:p>
          <a:p>
            <a:pPr lvl="1">
              <a:buFont typeface="Arial" panose="020B0604020202020204" pitchFamily="34" charset="0"/>
              <a:buChar char="•"/>
            </a:pPr>
            <a:endParaRPr lang="sl-SI" altLang="sl-SI" sz="2000" u="sng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400" dirty="0" smtClean="0"/>
              <a:t>Poslovni odhodki: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altLang="sl-SI" sz="2000" dirty="0"/>
              <a:t>n</a:t>
            </a:r>
            <a:r>
              <a:rPr lang="sl-SI" altLang="sl-SI" sz="2000" dirty="0" smtClean="0"/>
              <a:t>abavna </a:t>
            </a:r>
            <a:r>
              <a:rPr lang="sl-SI" altLang="sl-SI" sz="2000" dirty="0" smtClean="0"/>
              <a:t>vrednost prodanega blaga in materiala</a:t>
            </a:r>
            <a:endParaRPr lang="sl-SI" altLang="sl-SI" sz="2000" dirty="0"/>
          </a:p>
          <a:p>
            <a:pPr lvl="2"/>
            <a:r>
              <a:rPr lang="sl-SI" altLang="sl-SI" sz="2000" dirty="0"/>
              <a:t>s</a:t>
            </a:r>
            <a:r>
              <a:rPr lang="sl-SI" altLang="sl-SI" sz="2000" dirty="0" smtClean="0"/>
              <a:t>tr</a:t>
            </a:r>
            <a:r>
              <a:rPr lang="sl-SI" altLang="sl-SI" sz="2000" dirty="0"/>
              <a:t>. </a:t>
            </a:r>
            <a:r>
              <a:rPr lang="sl-SI" altLang="sl-SI" sz="2000" dirty="0" smtClean="0"/>
              <a:t>porabljenega materiala </a:t>
            </a:r>
            <a:endParaRPr lang="sl-SI" altLang="sl-SI" sz="2000" dirty="0" smtClean="0"/>
          </a:p>
          <a:p>
            <a:pPr lvl="2"/>
            <a:r>
              <a:rPr lang="sl-SI" altLang="sl-SI" sz="2000" dirty="0" smtClean="0"/>
              <a:t>str</a:t>
            </a:r>
            <a:r>
              <a:rPr lang="sl-SI" altLang="sl-SI" sz="2000" dirty="0"/>
              <a:t>. </a:t>
            </a:r>
            <a:r>
              <a:rPr lang="sl-SI" altLang="sl-SI" sz="2000" dirty="0" smtClean="0"/>
              <a:t>storitev</a:t>
            </a:r>
            <a:endParaRPr lang="sl-SI" altLang="sl-SI" sz="2000" dirty="0" smtClean="0"/>
          </a:p>
          <a:p>
            <a:pPr lvl="2"/>
            <a:r>
              <a:rPr lang="sl-SI" altLang="sl-SI" sz="2000" dirty="0" smtClean="0"/>
              <a:t>str</a:t>
            </a:r>
            <a:r>
              <a:rPr lang="sl-SI" altLang="sl-SI" sz="2000" dirty="0"/>
              <a:t>. </a:t>
            </a:r>
            <a:r>
              <a:rPr lang="sl-SI" altLang="sl-SI" sz="2000" dirty="0" smtClean="0"/>
              <a:t>dela</a:t>
            </a:r>
            <a:endParaRPr lang="sl-SI" altLang="sl-SI" sz="2000" dirty="0" smtClean="0"/>
          </a:p>
          <a:p>
            <a:pPr lvl="2"/>
            <a:r>
              <a:rPr lang="sl-SI" altLang="sl-SI" sz="2000" dirty="0"/>
              <a:t>a</a:t>
            </a:r>
            <a:r>
              <a:rPr lang="sl-SI" altLang="sl-SI" sz="2000" dirty="0" smtClean="0"/>
              <a:t>mortizacija </a:t>
            </a:r>
            <a:r>
              <a:rPr lang="sl-SI" altLang="sl-SI" sz="2000" dirty="0" smtClean="0"/>
              <a:t>– odpisi </a:t>
            </a:r>
            <a:r>
              <a:rPr lang="sl-SI" altLang="sl-SI" sz="2000" dirty="0" smtClean="0"/>
              <a:t>vrednosti</a:t>
            </a:r>
            <a:endParaRPr lang="sl-SI" altLang="sl-SI" sz="2000" dirty="0" smtClean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452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Označba mesta vsebine 2"/>
          <p:cNvSpPr>
            <a:spLocks noGrp="1"/>
          </p:cNvSpPr>
          <p:nvPr>
            <p:ph idx="1"/>
          </p:nvPr>
        </p:nvSpPr>
        <p:spPr>
          <a:xfrm>
            <a:off x="745588" y="829995"/>
            <a:ext cx="10382660" cy="5342206"/>
          </a:xfrm>
        </p:spPr>
        <p:txBody>
          <a:bodyPr>
            <a:normAutofit/>
          </a:bodyPr>
          <a:lstStyle/>
          <a:p>
            <a:r>
              <a:rPr lang="sl-SI" altLang="sl-SI" sz="2000" dirty="0"/>
              <a:t>Ugotovimo presežek prihodkov nad odhodki ali presežek odhodkov nad </a:t>
            </a:r>
            <a:r>
              <a:rPr lang="sl-SI" altLang="sl-SI" sz="2000" dirty="0" smtClean="0"/>
              <a:t>prihodki</a:t>
            </a:r>
          </a:p>
          <a:p>
            <a:pPr marL="0" indent="0">
              <a:buNone/>
            </a:pPr>
            <a:endParaRPr lang="sl-SI" altLang="sl-SI" sz="2000" dirty="0" smtClean="0"/>
          </a:p>
          <a:p>
            <a:pPr lvl="3"/>
            <a:r>
              <a:rPr lang="sl-SI" altLang="sl-SI" sz="2200" dirty="0" smtClean="0"/>
              <a:t>ter </a:t>
            </a:r>
            <a:r>
              <a:rPr lang="sl-SI" altLang="sl-SI" sz="2200" dirty="0"/>
              <a:t>vnesemo v BS </a:t>
            </a:r>
            <a:endParaRPr lang="sl-SI" altLang="sl-SI" sz="2200" dirty="0" smtClean="0"/>
          </a:p>
          <a:p>
            <a:pPr lvl="4"/>
            <a:r>
              <a:rPr lang="sl-SI" altLang="sl-SI" sz="2000" dirty="0" smtClean="0"/>
              <a:t>povečujemo </a:t>
            </a:r>
            <a:r>
              <a:rPr lang="sl-SI" altLang="sl-SI" sz="2000" dirty="0"/>
              <a:t>ali zmanjšujemo društveni sklad pri društvih </a:t>
            </a:r>
            <a:r>
              <a:rPr lang="sl-SI" altLang="sl-SI" sz="2000" dirty="0" smtClean="0"/>
              <a:t>	</a:t>
            </a:r>
          </a:p>
          <a:p>
            <a:pPr lvl="4"/>
            <a:r>
              <a:rPr lang="sl-SI" altLang="sl-SI" sz="2000" dirty="0" smtClean="0"/>
              <a:t>oz</a:t>
            </a:r>
            <a:r>
              <a:rPr lang="sl-SI" altLang="sl-SI" sz="2000" dirty="0"/>
              <a:t>. presežek prihodkov ali odhodkov pri </a:t>
            </a:r>
            <a:r>
              <a:rPr lang="sl-SI" altLang="sl-SI" sz="2000" dirty="0" smtClean="0"/>
              <a:t>zavodih</a:t>
            </a:r>
          </a:p>
          <a:p>
            <a:pPr marL="1097280" lvl="4" indent="0">
              <a:buNone/>
            </a:pPr>
            <a:endParaRPr lang="sl-SI" altLang="sl-SI" sz="2000" dirty="0"/>
          </a:p>
          <a:p>
            <a:r>
              <a:rPr lang="sl-SI" altLang="sl-SI" sz="2200" dirty="0" smtClean="0"/>
              <a:t>Pred zaključkom ugotovimo davčno osnovo in morebitni davek od dohodka</a:t>
            </a:r>
          </a:p>
          <a:p>
            <a:pPr lvl="3"/>
            <a:r>
              <a:rPr lang="sl-SI" altLang="sl-SI" sz="2000" dirty="0" smtClean="0"/>
              <a:t>Ustrezno dopolnimo BS in IPI</a:t>
            </a:r>
            <a:endParaRPr lang="sl-SI" altLang="sl-SI" sz="2000" dirty="0"/>
          </a:p>
          <a:p>
            <a:endParaRPr lang="sl-SI" altLang="sl-SI" sz="2000" dirty="0"/>
          </a:p>
          <a:p>
            <a:r>
              <a:rPr lang="sl-SI" altLang="sl-SI" sz="2000" dirty="0"/>
              <a:t>Povprečno število zaposlencev ter št. mesecev poslovanja</a:t>
            </a:r>
          </a:p>
          <a:p>
            <a:endParaRPr lang="sl-SI" altLang="sl-SI" sz="2000" dirty="0"/>
          </a:p>
          <a:p>
            <a:r>
              <a:rPr lang="sl-SI" altLang="sl-SI" sz="2000" dirty="0"/>
              <a:t>Pazimo, da so sredstva v BS enaka obveznostim</a:t>
            </a:r>
          </a:p>
          <a:p>
            <a:pPr eaLnBrk="1" hangingPunct="1"/>
            <a:endParaRPr lang="sl-SI" altLang="sl-SI" sz="2000" dirty="0"/>
          </a:p>
          <a:p>
            <a:pPr marL="0" indent="0" eaLnBrk="1" hangingPunct="1">
              <a:buNone/>
            </a:pPr>
            <a:endParaRPr lang="sl-SI" altLang="sl-SI" dirty="0"/>
          </a:p>
          <a:p>
            <a:pPr eaLnBrk="1" hangingPunct="1"/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48035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50202"/>
          </a:xfrm>
        </p:spPr>
        <p:txBody>
          <a:bodyPr>
            <a:noAutofit/>
          </a:bodyPr>
          <a:lstStyle/>
          <a:p>
            <a:pPr algn="l"/>
            <a:r>
              <a:rPr lang="sl-SI" altLang="sl-SI" sz="2400" dirty="0">
                <a:latin typeface="+mn-lt"/>
              </a:rPr>
              <a:t/>
            </a:r>
            <a:br>
              <a:rPr lang="sl-SI" altLang="sl-SI" sz="2400" dirty="0">
                <a:latin typeface="+mn-lt"/>
              </a:rPr>
            </a:br>
            <a:r>
              <a:rPr lang="sl-SI" altLang="sl-SI" sz="2600" dirty="0">
                <a:solidFill>
                  <a:srgbClr val="C00000"/>
                </a:solidFill>
              </a:rPr>
              <a:t>Pridobitna in nepridobitna dejavnost </a:t>
            </a:r>
            <a:endParaRPr lang="sl-SI" sz="2600" dirty="0">
              <a:solidFill>
                <a:srgbClr val="C00000"/>
              </a:solidFill>
            </a:endParaRPr>
          </a:p>
        </p:txBody>
      </p:sp>
      <p:sp>
        <p:nvSpPr>
          <p:cNvPr id="11267" name="Označba mesta vsebine 2"/>
          <p:cNvSpPr>
            <a:spLocks noGrp="1"/>
          </p:cNvSpPr>
          <p:nvPr>
            <p:ph idx="1"/>
          </p:nvPr>
        </p:nvSpPr>
        <p:spPr>
          <a:xfrm>
            <a:off x="609600" y="1140737"/>
            <a:ext cx="10972800" cy="4985427"/>
          </a:xfrm>
        </p:spPr>
        <p:txBody>
          <a:bodyPr>
            <a:normAutofit/>
          </a:bodyPr>
          <a:lstStyle/>
          <a:p>
            <a:pPr eaLnBrk="1" hangingPunct="1"/>
            <a:endParaRPr lang="sl-SI" altLang="sl-SI" sz="2400" b="1" u="sng" dirty="0"/>
          </a:p>
          <a:p>
            <a:r>
              <a:rPr lang="sl-SI" altLang="sl-SI" dirty="0"/>
              <a:t>SRS - Ločeno vodenje podatkov za pridobitno dejavnost – zato je bolj primerno dvostavno knjigovodstvo.</a:t>
            </a:r>
          </a:p>
          <a:p>
            <a:pPr marL="0" indent="0">
              <a:buNone/>
            </a:pPr>
            <a:endParaRPr lang="sl-SI" altLang="sl-SI" dirty="0"/>
          </a:p>
          <a:p>
            <a:r>
              <a:rPr lang="sl-SI" altLang="sl-SI" dirty="0" smtClean="0"/>
              <a:t>DDPO </a:t>
            </a:r>
            <a:r>
              <a:rPr lang="sl-SI" altLang="sl-SI" dirty="0"/>
              <a:t>- Pravilnik o opredelitvi pridobitne in nepridobitne dejavnosti oz. pravilnik opredeljuje pridobitne in nepridobitne </a:t>
            </a:r>
            <a:r>
              <a:rPr lang="sl-SI" altLang="sl-SI" b="1" u="sng" dirty="0"/>
              <a:t>prihodke</a:t>
            </a:r>
          </a:p>
          <a:p>
            <a:pPr marL="0" indent="0">
              <a:buNone/>
            </a:pPr>
            <a:endParaRPr lang="sl-SI" altLang="sl-SI" dirty="0"/>
          </a:p>
          <a:p>
            <a:r>
              <a:rPr lang="sl-SI" altLang="sl-SI" dirty="0" smtClean="0"/>
              <a:t>Sodilo </a:t>
            </a:r>
            <a:r>
              <a:rPr lang="sl-SI" altLang="sl-SI" dirty="0"/>
              <a:t>za ločevanje pridobitnih in nepridobitnih </a:t>
            </a:r>
            <a:r>
              <a:rPr lang="sl-SI" altLang="sl-SI" u="sng" dirty="0"/>
              <a:t>odhodkov </a:t>
            </a:r>
            <a:r>
              <a:rPr lang="sl-SI" altLang="sl-SI" dirty="0"/>
              <a:t>- razlagamo pri davku od dohodka</a:t>
            </a:r>
          </a:p>
          <a:p>
            <a:pPr marL="0" indent="0" eaLnBrk="1" hangingPunct="1">
              <a:buNone/>
            </a:pPr>
            <a:endParaRPr lang="sl-SI" altLang="sl-SI" sz="2400" b="1" u="sng" dirty="0"/>
          </a:p>
          <a:p>
            <a:pPr eaLnBrk="1" hangingPunct="1"/>
            <a:endParaRPr lang="sl-SI" altLang="sl-SI" sz="2400" dirty="0"/>
          </a:p>
          <a:p>
            <a:pPr lvl="2" eaLnBrk="1" hangingPunct="1"/>
            <a:endParaRPr lang="sl-SI" altLang="sl-SI" sz="1600" dirty="0"/>
          </a:p>
          <a:p>
            <a:pPr eaLnBrk="1" hangingPunct="1"/>
            <a:endParaRPr lang="sl-SI" altLang="sl-SI" sz="2000" dirty="0"/>
          </a:p>
          <a:p>
            <a:pPr eaLnBrk="1" hangingPunct="1"/>
            <a:endParaRPr lang="sl-SI" altLang="sl-SI" sz="2000" dirty="0"/>
          </a:p>
        </p:txBody>
      </p:sp>
    </p:spTree>
    <p:extLst>
      <p:ext uri="{BB962C8B-B14F-4D97-AF65-F5344CB8AC3E}">
        <p14:creationId xmlns:p14="http://schemas.microsoft.com/office/powerpoint/2010/main" val="373283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50202"/>
          </a:xfrm>
        </p:spPr>
        <p:txBody>
          <a:bodyPr>
            <a:noAutofit/>
          </a:bodyPr>
          <a:lstStyle/>
          <a:p>
            <a:pPr algn="l"/>
            <a:r>
              <a:rPr lang="sl-SI" altLang="sl-SI" sz="2400" dirty="0">
                <a:latin typeface="+mn-lt"/>
              </a:rPr>
              <a:t/>
            </a:r>
            <a:br>
              <a:rPr lang="sl-SI" altLang="sl-SI" sz="2400" dirty="0">
                <a:latin typeface="+mn-lt"/>
              </a:rPr>
            </a:br>
            <a:r>
              <a:rPr lang="sl-SI" altLang="sl-SI" sz="2400" dirty="0">
                <a:solidFill>
                  <a:srgbClr val="C00000"/>
                </a:solidFill>
              </a:rPr>
              <a:t>Pridobitna in nepridobitna dejavnost </a:t>
            </a:r>
            <a:endParaRPr lang="sl-SI" sz="2400" dirty="0">
              <a:solidFill>
                <a:srgbClr val="C00000"/>
              </a:solidFill>
            </a:endParaRPr>
          </a:p>
        </p:txBody>
      </p:sp>
      <p:sp>
        <p:nvSpPr>
          <p:cNvPr id="11267" name="Označba mesta vsebine 2"/>
          <p:cNvSpPr>
            <a:spLocks noGrp="1"/>
          </p:cNvSpPr>
          <p:nvPr>
            <p:ph idx="1"/>
          </p:nvPr>
        </p:nvSpPr>
        <p:spPr>
          <a:xfrm>
            <a:off x="515815" y="1156894"/>
            <a:ext cx="10972800" cy="5426786"/>
          </a:xfrm>
        </p:spPr>
        <p:txBody>
          <a:bodyPr>
            <a:normAutofit fontScale="92500" lnSpcReduction="10000"/>
          </a:bodyPr>
          <a:lstStyle/>
          <a:p>
            <a:r>
              <a:rPr lang="sl-SI" altLang="sl-SI" sz="2600" dirty="0"/>
              <a:t>Nepridobitni prihodki:</a:t>
            </a:r>
          </a:p>
          <a:p>
            <a:endParaRPr lang="sl-SI" altLang="sl-SI" dirty="0"/>
          </a:p>
          <a:p>
            <a:pPr lvl="2">
              <a:lnSpc>
                <a:spcPct val="120000"/>
              </a:lnSpc>
            </a:pPr>
            <a:r>
              <a:rPr lang="sl-SI" altLang="sl-SI" sz="2400" dirty="0"/>
              <a:t>Namenska javna sredstva (</a:t>
            </a:r>
            <a:r>
              <a:rPr lang="sl-SI" altLang="sl-SI" sz="2400" dirty="0" err="1"/>
              <a:t>pror</a:t>
            </a:r>
            <a:r>
              <a:rPr lang="sl-SI" altLang="sl-SI" sz="2400" dirty="0"/>
              <a:t>. sred. iz naslova namenitve </a:t>
            </a:r>
            <a:r>
              <a:rPr lang="sl-SI" altLang="sl-SI" sz="2400" dirty="0" smtClean="0"/>
              <a:t>dohodnine; </a:t>
            </a:r>
            <a:r>
              <a:rPr lang="sl-SI" altLang="sl-SI" sz="2400" dirty="0"/>
              <a:t>sredstva za izvajanje programov iz proračuna EU ali </a:t>
            </a:r>
            <a:r>
              <a:rPr lang="sl-SI" altLang="sl-SI" sz="2400" dirty="0" smtClean="0"/>
              <a:t>RS; sredstva, </a:t>
            </a:r>
            <a:r>
              <a:rPr lang="sl-SI" altLang="sl-SI" sz="2400" dirty="0"/>
              <a:t>prejeta od pravnih oseb javnega prava (FIHO, ZZRS)); tukaj tudi pomoči zaradi </a:t>
            </a:r>
            <a:r>
              <a:rPr lang="sl-SI" altLang="sl-SI" sz="2400" dirty="0" err="1" smtClean="0"/>
              <a:t>Covid</a:t>
            </a:r>
            <a:r>
              <a:rPr lang="sl-SI" altLang="sl-SI" sz="2400" dirty="0" smtClean="0"/>
              <a:t>-19)</a:t>
            </a:r>
            <a:endParaRPr lang="sl-SI" altLang="sl-SI" sz="2400" dirty="0"/>
          </a:p>
          <a:p>
            <a:pPr lvl="2">
              <a:lnSpc>
                <a:spcPct val="120000"/>
              </a:lnSpc>
            </a:pPr>
            <a:r>
              <a:rPr lang="sl-SI" altLang="sl-SI" sz="2400" dirty="0"/>
              <a:t>Donacije, prostovoljni prispevki, darila (brezpogojni prejem sredstev v denarju ali naravi) – ni potrebna izdaja; potrebna pogodba ali nek drug dokument</a:t>
            </a:r>
          </a:p>
          <a:p>
            <a:pPr lvl="2">
              <a:lnSpc>
                <a:spcPct val="120000"/>
              </a:lnSpc>
            </a:pPr>
            <a:r>
              <a:rPr lang="sl-SI" altLang="sl-SI" sz="2400" dirty="0"/>
              <a:t>Članarine (obvezni prispevek vseh oz. vsakega od članov za delovanje, višina, poraba vnaprej določeni)</a:t>
            </a:r>
          </a:p>
          <a:p>
            <a:pPr lvl="2">
              <a:lnSpc>
                <a:spcPct val="120000"/>
              </a:lnSpc>
            </a:pPr>
            <a:r>
              <a:rPr lang="sl-SI" altLang="sl-SI" sz="2400" dirty="0"/>
              <a:t>Volila in dediščine</a:t>
            </a:r>
          </a:p>
          <a:p>
            <a:pPr lvl="2">
              <a:lnSpc>
                <a:spcPct val="120000"/>
              </a:lnSpc>
            </a:pPr>
            <a:r>
              <a:rPr lang="sl-SI" altLang="sl-SI" sz="2400" dirty="0"/>
              <a:t>Sredstva za izvajanje javno službe iz javnofinančnih virov</a:t>
            </a:r>
          </a:p>
          <a:p>
            <a:pPr lvl="2">
              <a:lnSpc>
                <a:spcPct val="120000"/>
              </a:lnSpc>
            </a:pPr>
            <a:r>
              <a:rPr lang="sl-SI" altLang="sl-SI" sz="2400" dirty="0"/>
              <a:t>Obresti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sl-SI" altLang="sl-SI" sz="2400" dirty="0"/>
          </a:p>
          <a:p>
            <a:endParaRPr lang="sl-SI" altLang="sl-SI" sz="2400" dirty="0"/>
          </a:p>
          <a:p>
            <a:pPr marL="1200150" lvl="2" indent="-285750"/>
            <a:endParaRPr lang="sl-SI" altLang="sl-SI" sz="1600" dirty="0"/>
          </a:p>
          <a:p>
            <a:pPr eaLnBrk="1" hangingPunct="1"/>
            <a:endParaRPr lang="sl-SI" altLang="sl-SI" sz="2000" dirty="0"/>
          </a:p>
          <a:p>
            <a:pPr eaLnBrk="1" hangingPunct="1"/>
            <a:endParaRPr lang="sl-SI" altLang="sl-SI" sz="2000" dirty="0"/>
          </a:p>
        </p:txBody>
      </p:sp>
    </p:spTree>
    <p:extLst>
      <p:ext uri="{BB962C8B-B14F-4D97-AF65-F5344CB8AC3E}">
        <p14:creationId xmlns:p14="http://schemas.microsoft.com/office/powerpoint/2010/main" val="426662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50202"/>
          </a:xfrm>
        </p:spPr>
        <p:txBody>
          <a:bodyPr>
            <a:noAutofit/>
          </a:bodyPr>
          <a:lstStyle/>
          <a:p>
            <a:pPr algn="l"/>
            <a:r>
              <a:rPr lang="sl-SI" altLang="sl-SI" sz="2400" dirty="0">
                <a:latin typeface="+mn-lt"/>
              </a:rPr>
              <a:t/>
            </a:r>
            <a:br>
              <a:rPr lang="sl-SI" altLang="sl-SI" sz="2400" dirty="0">
                <a:latin typeface="+mn-lt"/>
              </a:rPr>
            </a:br>
            <a:r>
              <a:rPr lang="sl-SI" altLang="sl-SI" sz="2400" dirty="0">
                <a:solidFill>
                  <a:srgbClr val="C00000"/>
                </a:solidFill>
              </a:rPr>
              <a:t>Pridobitna in nepridobitna dejavnost </a:t>
            </a:r>
            <a:endParaRPr lang="sl-SI" sz="2400" dirty="0">
              <a:solidFill>
                <a:srgbClr val="C00000"/>
              </a:solidFill>
            </a:endParaRPr>
          </a:p>
        </p:txBody>
      </p:sp>
      <p:sp>
        <p:nvSpPr>
          <p:cNvPr id="11267" name="Označba mesta vsebine 2"/>
          <p:cNvSpPr>
            <a:spLocks noGrp="1"/>
          </p:cNvSpPr>
          <p:nvPr>
            <p:ph idx="1"/>
          </p:nvPr>
        </p:nvSpPr>
        <p:spPr>
          <a:xfrm>
            <a:off x="609600" y="1267485"/>
            <a:ext cx="10972800" cy="4858679"/>
          </a:xfrm>
        </p:spPr>
        <p:txBody>
          <a:bodyPr>
            <a:normAutofit/>
          </a:bodyPr>
          <a:lstStyle/>
          <a:p>
            <a:r>
              <a:rPr lang="sl-SI" altLang="sl-SI" sz="2400" dirty="0" smtClean="0"/>
              <a:t>Pridobitna </a:t>
            </a:r>
            <a:r>
              <a:rPr lang="sl-SI" altLang="sl-SI" sz="2400" dirty="0" smtClean="0"/>
              <a:t>dejavnost </a:t>
            </a:r>
            <a:r>
              <a:rPr lang="sl-SI" altLang="sl-SI" sz="2400" dirty="0"/>
              <a:t>: </a:t>
            </a:r>
            <a:endParaRPr lang="sl-SI" altLang="sl-SI" sz="2400" dirty="0" smtClean="0"/>
          </a:p>
          <a:p>
            <a:pPr lvl="1"/>
            <a:r>
              <a:rPr lang="sl-SI" altLang="sl-SI" sz="2200" dirty="0" smtClean="0"/>
              <a:t>vsaka </a:t>
            </a:r>
            <a:r>
              <a:rPr lang="sl-SI" altLang="sl-SI" sz="2200" dirty="0"/>
              <a:t>dejavnost, ki se opravlja na trgu z namenom ustvarjanja dobička ali če org. s svojim opravljanjem dejavnosti konkurira na trgu z ostalimi gosp. subjekti</a:t>
            </a:r>
          </a:p>
          <a:p>
            <a:pPr eaLnBrk="1" hangingPunct="1"/>
            <a:endParaRPr lang="sl-SI" altLang="sl-SI" sz="2400" dirty="0"/>
          </a:p>
          <a:p>
            <a:pPr eaLnBrk="1" hangingPunct="1"/>
            <a:r>
              <a:rPr lang="sl-SI" altLang="sl-SI" sz="2400" dirty="0"/>
              <a:t>Pridobitni prihodki</a:t>
            </a:r>
            <a:r>
              <a:rPr lang="sl-SI" altLang="sl-SI" sz="2400" dirty="0" smtClean="0"/>
              <a:t>:</a:t>
            </a:r>
            <a:endParaRPr lang="sl-SI" altLang="sl-SI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200" dirty="0"/>
              <a:t>Prodaja proizvodov in storitev, blaga in materiala (prodaja spominkov članom in nečlanom, dohodki od hrane in pijače članom in nečlanom)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200" dirty="0"/>
              <a:t>Prodaja opredmetenih osnovnih sredstev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200" dirty="0"/>
              <a:t>Najemnine – oddajanje v najem ali uporabo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200" dirty="0"/>
              <a:t>Obresti nad 1.000 EUR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200" dirty="0"/>
              <a:t>Plačila članov in nečlanov za udeležbo na </a:t>
            </a:r>
            <a:r>
              <a:rPr lang="sl-SI" altLang="sl-SI" sz="2200" dirty="0" smtClean="0"/>
              <a:t>večerjah, razgovorih</a:t>
            </a:r>
            <a:r>
              <a:rPr lang="sl-SI" altLang="sl-SI" sz="2200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200" dirty="0"/>
              <a:t>Dohodki od srečelovov in podobnih iger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sl-SI" altLang="sl-SI" sz="2400" dirty="0"/>
          </a:p>
          <a:p>
            <a:pPr marL="0" indent="0" eaLnBrk="1" hangingPunct="1">
              <a:buNone/>
            </a:pPr>
            <a:endParaRPr lang="sl-SI" altLang="sl-SI" sz="2400" dirty="0"/>
          </a:p>
          <a:p>
            <a:pPr marL="914400" lvl="2" indent="0" eaLnBrk="1" hangingPunct="1">
              <a:buNone/>
            </a:pPr>
            <a:endParaRPr lang="sl-SI" altLang="sl-SI" sz="1600" dirty="0"/>
          </a:p>
          <a:p>
            <a:pPr eaLnBrk="1" hangingPunct="1"/>
            <a:endParaRPr lang="sl-SI" altLang="sl-SI" sz="2000" dirty="0"/>
          </a:p>
          <a:p>
            <a:pPr eaLnBrk="1" hangingPunct="1"/>
            <a:endParaRPr lang="sl-SI" altLang="sl-SI" sz="2000" dirty="0"/>
          </a:p>
        </p:txBody>
      </p:sp>
    </p:spTree>
    <p:extLst>
      <p:ext uri="{BB962C8B-B14F-4D97-AF65-F5344CB8AC3E}">
        <p14:creationId xmlns:p14="http://schemas.microsoft.com/office/powerpoint/2010/main" val="166799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91493" y="72428"/>
            <a:ext cx="10972800" cy="968721"/>
          </a:xfrm>
        </p:spPr>
        <p:txBody>
          <a:bodyPr/>
          <a:lstStyle/>
          <a:p>
            <a:pPr algn="l"/>
            <a:r>
              <a:rPr lang="sl-SI" altLang="sl-SI" sz="2400" dirty="0">
                <a:solidFill>
                  <a:srgbClr val="C00000"/>
                </a:solidFill>
              </a:rPr>
              <a:t>Pridobitna in nepridobitna dejavnost </a:t>
            </a:r>
            <a:endParaRPr lang="sl-SI" sz="2400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91493" y="1041149"/>
            <a:ext cx="10536755" cy="5131051"/>
          </a:xfrm>
        </p:spPr>
        <p:txBody>
          <a:bodyPr>
            <a:normAutofit/>
          </a:bodyPr>
          <a:lstStyle/>
          <a:p>
            <a:pPr lvl="0">
              <a:buClr>
                <a:srgbClr val="C00000"/>
              </a:buClr>
            </a:pPr>
            <a:r>
              <a:rPr lang="sl-SI" altLang="sl-SI" sz="2400" dirty="0" smtClean="0"/>
              <a:t>pridobitna  </a:t>
            </a:r>
            <a:r>
              <a:rPr lang="sl-SI" altLang="sl-SI" sz="2400" dirty="0"/>
              <a:t>dejavnost mora biti zapisana v temeljnem aktu oz. v aktu o ustanovitvi </a:t>
            </a:r>
          </a:p>
          <a:p>
            <a:pPr lvl="0">
              <a:buClr>
                <a:srgbClr val="4F81BD"/>
              </a:buClr>
            </a:pPr>
            <a:r>
              <a:rPr lang="sl-SI" altLang="sl-SI" sz="2400" dirty="0"/>
              <a:t>povezana z namenom in cilji društva kot dopolnilna dejavnost njegovi nepridobitni dejavnosti</a:t>
            </a:r>
          </a:p>
          <a:p>
            <a:pPr lvl="0">
              <a:buClr>
                <a:srgbClr val="4F81BD"/>
              </a:buClr>
            </a:pPr>
            <a:r>
              <a:rPr lang="sl-SI" altLang="sl-SI" sz="2400" dirty="0"/>
              <a:t>opravlja se lahko le v </a:t>
            </a:r>
            <a:r>
              <a:rPr lang="sl-SI" altLang="sl-SI" sz="2400" dirty="0" smtClean="0"/>
              <a:t>obsegu, </a:t>
            </a:r>
            <a:r>
              <a:rPr lang="sl-SI" altLang="sl-SI" sz="2400" dirty="0"/>
              <a:t>potrebnem za uresničevanje namena in ciljev nepridobitne org.</a:t>
            </a:r>
          </a:p>
          <a:p>
            <a:pPr lvl="0">
              <a:buClr>
                <a:srgbClr val="4F81BD"/>
              </a:buClr>
            </a:pPr>
            <a:r>
              <a:rPr lang="sl-SI" altLang="sl-SI" sz="2400" dirty="0"/>
              <a:t>m</a:t>
            </a:r>
            <a:r>
              <a:rPr lang="sl-SI" altLang="sl-SI" sz="2400" dirty="0" smtClean="0"/>
              <a:t>ed </a:t>
            </a:r>
            <a:r>
              <a:rPr lang="sl-SI" altLang="sl-SI" sz="2400" dirty="0"/>
              <a:t>prihodke </a:t>
            </a:r>
            <a:r>
              <a:rPr lang="sl-SI" altLang="sl-SI" sz="2400" dirty="0" smtClean="0"/>
              <a:t>(pridobitne </a:t>
            </a:r>
            <a:r>
              <a:rPr lang="sl-SI" altLang="sl-SI" sz="2400" dirty="0"/>
              <a:t>ali </a:t>
            </a:r>
            <a:r>
              <a:rPr lang="sl-SI" altLang="sl-SI" sz="2400" dirty="0" smtClean="0"/>
              <a:t>nepridobitne) </a:t>
            </a:r>
            <a:r>
              <a:rPr lang="sl-SI" altLang="sl-SI" sz="2400" dirty="0"/>
              <a:t>lahko sodi tudi kaj drugega, kar ni </a:t>
            </a:r>
            <a:r>
              <a:rPr lang="sl-SI" altLang="sl-SI" sz="2400" dirty="0" smtClean="0"/>
              <a:t>našteto; </a:t>
            </a:r>
          </a:p>
          <a:p>
            <a:pPr lvl="1">
              <a:buClr>
                <a:srgbClr val="4F81BD"/>
              </a:buClr>
            </a:pPr>
            <a:r>
              <a:rPr lang="sl-SI" altLang="sl-SI" sz="2200" dirty="0" smtClean="0"/>
              <a:t>pogoj – </a:t>
            </a:r>
            <a:r>
              <a:rPr lang="sl-SI" altLang="sl-SI" sz="2200" dirty="0" smtClean="0"/>
              <a:t>zavezanci </a:t>
            </a:r>
            <a:r>
              <a:rPr lang="sl-SI" altLang="sl-SI" sz="2200" dirty="0" smtClean="0"/>
              <a:t>morajo upravičenost drugega upravičiti sami</a:t>
            </a:r>
            <a:endParaRPr lang="sl-SI" altLang="sl-SI" sz="2200" dirty="0"/>
          </a:p>
          <a:p>
            <a:pPr lvl="1">
              <a:buClr>
                <a:srgbClr val="4F81BD"/>
              </a:buClr>
            </a:pPr>
            <a:endParaRPr lang="sl-SI" altLang="sl-SI" sz="2200" dirty="0" smtClean="0"/>
          </a:p>
          <a:p>
            <a:pPr>
              <a:buClr>
                <a:srgbClr val="4F81BD"/>
              </a:buClr>
            </a:pPr>
            <a:r>
              <a:rPr lang="sl-SI" altLang="sl-SI" sz="2400" dirty="0" smtClean="0"/>
              <a:t>Sprotno spremljanje pridobitne dejavnosti</a:t>
            </a:r>
            <a:endParaRPr lang="sl-SI" altLang="sl-SI" sz="2400" dirty="0"/>
          </a:p>
        </p:txBody>
      </p:sp>
    </p:spTree>
    <p:extLst>
      <p:ext uri="{BB962C8B-B14F-4D97-AF65-F5344CB8AC3E}">
        <p14:creationId xmlns:p14="http://schemas.microsoft.com/office/powerpoint/2010/main" val="130159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323557"/>
            <a:ext cx="10972800" cy="801858"/>
          </a:xfrm>
        </p:spPr>
        <p:txBody>
          <a:bodyPr>
            <a:normAutofit fontScale="90000"/>
          </a:bodyPr>
          <a:lstStyle/>
          <a:p>
            <a:r>
              <a:rPr lang="sl-SI" altLang="sl-SI" sz="2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sl-SI" altLang="sl-SI" sz="27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sl-SI" altLang="sl-SI" sz="2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sl-SI" altLang="sl-SI" sz="27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sl-SI" altLang="sl-SI" sz="2700" dirty="0" smtClean="0">
                <a:solidFill>
                  <a:srgbClr val="C00000"/>
                </a:solidFill>
              </a:rPr>
              <a:t>računovodska pojasnila</a:t>
            </a:r>
            <a:r>
              <a:rPr lang="sl-SI" altLang="sl-SI" sz="2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sl-SI" altLang="sl-SI" sz="27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sl-SI" sz="2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339" name="Označba mesta vsebine 6"/>
          <p:cNvSpPr>
            <a:spLocks noGrp="1"/>
          </p:cNvSpPr>
          <p:nvPr>
            <p:ph idx="1"/>
          </p:nvPr>
        </p:nvSpPr>
        <p:spPr>
          <a:xfrm>
            <a:off x="393869" y="1223889"/>
            <a:ext cx="11338560" cy="5363177"/>
          </a:xfrm>
        </p:spPr>
        <p:txBody>
          <a:bodyPr anchor="ctr">
            <a:normAutofit fontScale="70000" lnSpcReduction="20000"/>
          </a:bodyPr>
          <a:lstStyle/>
          <a:p>
            <a:pPr eaLnBrk="1" hangingPunct="1">
              <a:lnSpc>
                <a:spcPct val="70000"/>
              </a:lnSpc>
            </a:pPr>
            <a:endParaRPr lang="sl-SI" altLang="sl-SI" sz="2400" dirty="0"/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sl-SI" altLang="sl-SI" dirty="0"/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sl-SI" altLang="sl-SI" sz="2900" dirty="0" smtClean="0"/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l-SI" altLang="sl-SI" sz="2900" dirty="0" smtClean="0"/>
              <a:t>Uporaba </a:t>
            </a:r>
            <a:r>
              <a:rPr lang="sl-SI" altLang="sl-SI" sz="2900" dirty="0"/>
              <a:t>SRS – splošni in posebni</a:t>
            </a:r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l-SI" altLang="sl-SI" sz="2900" dirty="0"/>
              <a:t>Način vodenja knjig - enostavno ali dvostavno</a:t>
            </a:r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l-SI" altLang="sl-SI" sz="2900" dirty="0"/>
              <a:t>Prejeta in porabljena namenska sredstva po namenih</a:t>
            </a:r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l-SI" altLang="sl-SI" sz="2900" dirty="0"/>
              <a:t>Pomembnejše postavke po BS ter IPI</a:t>
            </a:r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l-SI" altLang="sl-SI" sz="2900" dirty="0"/>
              <a:t>Ločeno vodenje pridobitne in nepridobitne dejavnosti ter opredelitev pridobitne dejavnosti v številu ali v % glede na vse prihodke; več pridobitnih dejavnosti – razlaga vsake</a:t>
            </a:r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l-SI" altLang="sl-SI" sz="2900" dirty="0"/>
              <a:t>Notranji finančni nadzor – opravljen in kdaj</a:t>
            </a:r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l-SI" altLang="sl-SI" sz="2900" dirty="0"/>
              <a:t>Pojasnilo v zvezi s popisom – opravljen, kdaj in morebitna odstopanja</a:t>
            </a:r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l-SI" altLang="sl-SI" sz="2900" dirty="0"/>
              <a:t>Metode amortiziranja - % st. amortizacije ter vrednotenja OS</a:t>
            </a:r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l-SI" altLang="sl-SI" sz="2900" dirty="0"/>
              <a:t>Metode vrednotenja zalog – nabavna vrednost, povprečna vrednost ali FIFO</a:t>
            </a:r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l-SI" altLang="sl-SI" sz="2900" dirty="0"/>
              <a:t>Stanje terjatev in obveznosti, ki so </a:t>
            </a:r>
            <a:r>
              <a:rPr lang="sl-SI" altLang="sl-SI" sz="2900" dirty="0" smtClean="0"/>
              <a:t>pomembne, </a:t>
            </a:r>
            <a:r>
              <a:rPr lang="sl-SI" altLang="sl-SI" sz="2900" dirty="0"/>
              <a:t>in večjih vrednosti</a:t>
            </a:r>
          </a:p>
          <a:p>
            <a:pPr lvl="1" eaLnBrk="1" hangingPunct="1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l-SI" altLang="sl-SI" sz="2900" dirty="0"/>
              <a:t>Ugotovitev presežka ter poraba presežka prihodkov nad odhodki – kam se uvrsti</a:t>
            </a:r>
          </a:p>
          <a:p>
            <a:pPr marL="0" indent="0" eaLnBrk="1" hangingPunct="1">
              <a:lnSpc>
                <a:spcPct val="70000"/>
              </a:lnSpc>
              <a:spcAft>
                <a:spcPts val="200"/>
              </a:spcAft>
              <a:buNone/>
            </a:pPr>
            <a:endParaRPr lang="sl-SI" altLang="sl-SI" sz="2200" dirty="0"/>
          </a:p>
          <a:p>
            <a:pPr eaLnBrk="1" hangingPunct="1">
              <a:lnSpc>
                <a:spcPct val="70000"/>
              </a:lnSpc>
            </a:pPr>
            <a:endParaRPr lang="sl-SI" altLang="sl-SI" sz="2200" dirty="0"/>
          </a:p>
          <a:p>
            <a:pPr eaLnBrk="1" hangingPunct="1">
              <a:lnSpc>
                <a:spcPct val="70000"/>
              </a:lnSpc>
            </a:pPr>
            <a:endParaRPr lang="sl-SI" altLang="sl-SI" sz="1500" dirty="0"/>
          </a:p>
          <a:p>
            <a:pPr eaLnBrk="1" hangingPunct="1">
              <a:lnSpc>
                <a:spcPct val="70000"/>
              </a:lnSpc>
            </a:pPr>
            <a:endParaRPr lang="sl-SI" altLang="sl-SI" sz="1500" dirty="0"/>
          </a:p>
        </p:txBody>
      </p:sp>
    </p:spTree>
    <p:extLst>
      <p:ext uri="{BB962C8B-B14F-4D97-AF65-F5344CB8AC3E}">
        <p14:creationId xmlns:p14="http://schemas.microsoft.com/office/powerpoint/2010/main" val="183175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31520" y="590843"/>
            <a:ext cx="10705514" cy="5581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altLang="sl-SI" sz="2400" dirty="0">
                <a:solidFill>
                  <a:srgbClr val="C00000"/>
                </a:solidFill>
              </a:rPr>
              <a:t>Zavezanci za </a:t>
            </a:r>
            <a:r>
              <a:rPr lang="sl-SI" altLang="sl-SI" sz="2400" dirty="0" smtClean="0">
                <a:solidFill>
                  <a:srgbClr val="C00000"/>
                </a:solidFill>
              </a:rPr>
              <a:t>oddajo Letnega </a:t>
            </a:r>
            <a:r>
              <a:rPr lang="sl-SI" altLang="sl-SI" sz="2400" dirty="0">
                <a:solidFill>
                  <a:srgbClr val="C00000"/>
                </a:solidFill>
              </a:rPr>
              <a:t>poročila </a:t>
            </a:r>
            <a:r>
              <a:rPr lang="sl-SI" altLang="sl-SI" sz="2400" dirty="0" smtClean="0">
                <a:solidFill>
                  <a:srgbClr val="C00000"/>
                </a:solidFill>
              </a:rPr>
              <a:t>in </a:t>
            </a:r>
            <a:r>
              <a:rPr lang="sl-SI" altLang="sl-SI" sz="2400" dirty="0">
                <a:solidFill>
                  <a:srgbClr val="C00000"/>
                </a:solidFill>
              </a:rPr>
              <a:t>Obračuna davka od </a:t>
            </a:r>
            <a:r>
              <a:rPr lang="sl-SI" altLang="sl-SI" sz="2400" dirty="0" smtClean="0">
                <a:solidFill>
                  <a:srgbClr val="C00000"/>
                </a:solidFill>
              </a:rPr>
              <a:t>dohodka ter pravna podlaga</a:t>
            </a:r>
            <a:endParaRPr lang="sl-SI" altLang="sl-SI" sz="2400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altLang="sl-SI" sz="2000" dirty="0"/>
          </a:p>
          <a:p>
            <a:pPr>
              <a:buFont typeface="Wingdings" panose="05000000000000000000" pitchFamily="2" charset="2"/>
              <a:buChar char="Ø"/>
            </a:pPr>
            <a:endParaRPr lang="sl-SI" altLang="sl-SI" sz="1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000" dirty="0" smtClean="0"/>
              <a:t>Nepridobitne organizacije:</a:t>
            </a:r>
            <a:endParaRPr lang="sl-SI" altLang="sl-SI" sz="2000" dirty="0"/>
          </a:p>
          <a:p>
            <a:pPr lvl="2"/>
            <a:r>
              <a:rPr lang="sl-SI" altLang="sl-SI" dirty="0"/>
              <a:t>zasebni zavodi (Zakon o zavodih)</a:t>
            </a:r>
          </a:p>
          <a:p>
            <a:pPr lvl="2"/>
            <a:r>
              <a:rPr lang="sl-SI" altLang="sl-SI" dirty="0"/>
              <a:t>ustanove (Zakon o ustanovah)</a:t>
            </a:r>
          </a:p>
          <a:p>
            <a:pPr lvl="2"/>
            <a:r>
              <a:rPr lang="sl-SI" altLang="sl-SI" dirty="0"/>
              <a:t>politične stranke (Zakon o političnih strankah)</a:t>
            </a:r>
          </a:p>
          <a:p>
            <a:pPr lvl="2"/>
            <a:r>
              <a:rPr lang="sl-SI" altLang="sl-SI" dirty="0"/>
              <a:t>s</a:t>
            </a:r>
            <a:r>
              <a:rPr lang="sl-SI" altLang="sl-SI" dirty="0" smtClean="0"/>
              <a:t>indikati </a:t>
            </a:r>
            <a:r>
              <a:rPr lang="sl-SI" altLang="sl-SI" dirty="0"/>
              <a:t>( Zakon o reprezentativnosti sindikatov)</a:t>
            </a:r>
          </a:p>
          <a:p>
            <a:pPr lvl="2"/>
            <a:endParaRPr lang="sl-SI" altLang="sl-S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000" dirty="0"/>
              <a:t>Društva (Zakon o društvih)</a:t>
            </a:r>
            <a:endParaRPr lang="sl-SI" sz="2000" b="1" dirty="0"/>
          </a:p>
          <a:p>
            <a:pPr>
              <a:defRPr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866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Označba mesta vsebine 2"/>
          <p:cNvSpPr>
            <a:spLocks noGrp="1"/>
          </p:cNvSpPr>
          <p:nvPr>
            <p:ph idx="1"/>
          </p:nvPr>
        </p:nvSpPr>
        <p:spPr>
          <a:xfrm>
            <a:off x="635003" y="661012"/>
            <a:ext cx="10869612" cy="5871990"/>
          </a:xfrm>
        </p:spPr>
        <p:txBody>
          <a:bodyPr>
            <a:normAutofit/>
          </a:bodyPr>
          <a:lstStyle/>
          <a:p>
            <a:pPr eaLnBrk="1" hangingPunct="1"/>
            <a:r>
              <a:rPr lang="sl-SI" altLang="sl-SI" sz="2400" dirty="0"/>
              <a:t>Poslovno poročilo (26. člen ZDru-1):</a:t>
            </a:r>
          </a:p>
          <a:p>
            <a:pPr eaLnBrk="1" hangingPunct="1"/>
            <a:endParaRPr lang="sl-SI" altLang="sl-SI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200" dirty="0"/>
              <a:t>…je opis poslovanja društva v obračunskem obdobju ali POZP v obračunskem obdobju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200" dirty="0"/>
              <a:t>…je način prikaza uresničevanja namena in ciljev, opredeljenih v temeljnem aktu ali notranjih aktih in finančnih </a:t>
            </a:r>
            <a:r>
              <a:rPr lang="sl-SI" altLang="sl-SI" sz="2200" dirty="0" smtClean="0"/>
              <a:t>načrtih, </a:t>
            </a:r>
            <a:r>
              <a:rPr lang="sl-SI" altLang="sl-SI" sz="2200" dirty="0"/>
              <a:t>ter opis pomembnih zadev, ki pripomorejo k boljšemu razumevanju letnega poročila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200" dirty="0"/>
              <a:t>Posebej je potrebno opredeliti vse vrste pridobitnih dejavnosti in njihov obseg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altLang="sl-SI" sz="2200" dirty="0"/>
              <a:t>Primerjava opisnih dosežkov - vsebina s podatki iz letnega poročila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l-SI" altLang="sl-SI" sz="2200" dirty="0">
              <a:latin typeface="Arial" panose="020B0604020202020204" pitchFamily="34" charset="0"/>
            </a:endParaRPr>
          </a:p>
          <a:p>
            <a:pPr eaLnBrk="1" hangingPunct="1"/>
            <a:endParaRPr lang="sl-SI" altLang="sl-SI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8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50338" y="651945"/>
            <a:ext cx="10786535" cy="5367867"/>
          </a:xfrm>
        </p:spPr>
        <p:txBody>
          <a:bodyPr/>
          <a:lstStyle/>
          <a:p>
            <a:pPr lvl="0">
              <a:buClr>
                <a:schemeClr val="tx1">
                  <a:lumMod val="50000"/>
                  <a:lumOff val="50000"/>
                </a:schemeClr>
              </a:buClr>
            </a:pPr>
            <a:r>
              <a:rPr lang="sl-SI" altLang="sl-SI" sz="2400" dirty="0"/>
              <a:t>Poslovno poročilo vsebuje:</a:t>
            </a:r>
          </a:p>
          <a:p>
            <a:pPr lvl="0">
              <a:buClr>
                <a:srgbClr val="4F81BD"/>
              </a:buClr>
            </a:pPr>
            <a:endParaRPr lang="sl-SI" altLang="sl-SI" sz="2200" dirty="0"/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</a:pPr>
            <a:r>
              <a:rPr lang="sl-SI" altLang="sl-SI" sz="2200" dirty="0"/>
              <a:t>Splošni del: </a:t>
            </a:r>
          </a:p>
          <a:p>
            <a:pPr lvl="2">
              <a:buClr>
                <a:schemeClr val="tx1">
                  <a:lumMod val="50000"/>
                  <a:lumOff val="50000"/>
                </a:schemeClr>
              </a:buClr>
            </a:pPr>
            <a:r>
              <a:rPr lang="sl-SI" altLang="sl-SI" sz="2000" dirty="0"/>
              <a:t>p</a:t>
            </a:r>
            <a:r>
              <a:rPr lang="sl-SI" altLang="sl-SI" sz="2000" dirty="0" smtClean="0"/>
              <a:t>redstavitev  </a:t>
            </a:r>
            <a:r>
              <a:rPr lang="sl-SI" altLang="sl-SI" sz="2000" dirty="0" smtClean="0"/>
              <a:t>društva ali nepridobitne </a:t>
            </a:r>
            <a:r>
              <a:rPr lang="sl-SI" altLang="sl-SI" sz="2000" dirty="0"/>
              <a:t>org., njenega vodstva, kratek razvoj, kratek pregled dejavnosti 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</a:pPr>
            <a:r>
              <a:rPr lang="sl-SI" altLang="sl-SI" sz="2200" dirty="0"/>
              <a:t>Posebni del</a:t>
            </a:r>
            <a:r>
              <a:rPr lang="sl-SI" altLang="sl-SI" sz="2000" dirty="0"/>
              <a:t>: </a:t>
            </a:r>
          </a:p>
          <a:p>
            <a:pPr lvl="2">
              <a:buClr>
                <a:schemeClr val="tx1">
                  <a:lumMod val="50000"/>
                  <a:lumOff val="50000"/>
                </a:schemeClr>
              </a:buClr>
            </a:pPr>
            <a:r>
              <a:rPr lang="sl-SI" altLang="sl-SI" sz="2000" dirty="0"/>
              <a:t>opisna poročila o izvedbi programov, dejavnosti in projektov društva; </a:t>
            </a:r>
            <a:r>
              <a:rPr lang="sl-SI" altLang="sl-SI" sz="2000" dirty="0" smtClean="0"/>
              <a:t>realizacija </a:t>
            </a:r>
            <a:r>
              <a:rPr lang="sl-SI" altLang="sl-SI" sz="2000" dirty="0"/>
              <a:t>doseganja zastavljenih ciljev; posebni dosežki 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</a:pPr>
            <a:r>
              <a:rPr lang="sl-SI" altLang="sl-SI" sz="2200" dirty="0"/>
              <a:t>Zaključni del</a:t>
            </a:r>
            <a:r>
              <a:rPr lang="sl-SI" altLang="sl-SI" sz="2000" dirty="0"/>
              <a:t>: </a:t>
            </a:r>
          </a:p>
          <a:p>
            <a:pPr lvl="2">
              <a:buClr>
                <a:schemeClr val="tx1">
                  <a:lumMod val="50000"/>
                  <a:lumOff val="50000"/>
                </a:schemeClr>
              </a:buClr>
            </a:pPr>
            <a:r>
              <a:rPr lang="sl-SI" altLang="sl-SI" sz="2000" dirty="0"/>
              <a:t>datum sprejetja letnega poročila v ustreznem organu društva, datum in kraj nastanka LP ter </a:t>
            </a:r>
            <a:r>
              <a:rPr lang="sl-SI" altLang="sl-SI" sz="2000" dirty="0" smtClean="0"/>
              <a:t>osebe, </a:t>
            </a:r>
            <a:r>
              <a:rPr lang="sl-SI" altLang="sl-SI" sz="2000" dirty="0"/>
              <a:t>odgovorne za sestavljanje LP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47941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slov 1"/>
          <p:cNvSpPr>
            <a:spLocks noGrp="1"/>
          </p:cNvSpPr>
          <p:nvPr>
            <p:ph type="title"/>
          </p:nvPr>
        </p:nvSpPr>
        <p:spPr>
          <a:xfrm>
            <a:off x="609600" y="168812"/>
            <a:ext cx="10972800" cy="990032"/>
          </a:xfrm>
        </p:spPr>
        <p:txBody>
          <a:bodyPr>
            <a:normAutofit/>
          </a:bodyPr>
          <a:lstStyle/>
          <a:p>
            <a:r>
              <a:rPr lang="sl-SI" sz="3200" dirty="0">
                <a:solidFill>
                  <a:srgbClr val="C00000"/>
                </a:solidFill>
              </a:rPr>
              <a:t>Obračun davka od dohodka</a:t>
            </a:r>
            <a:endParaRPr lang="sl-SI" altLang="sl-SI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459" name="Označba mesta vsebine 2"/>
          <p:cNvSpPr>
            <a:spLocks noGrp="1"/>
          </p:cNvSpPr>
          <p:nvPr>
            <p:ph idx="1"/>
          </p:nvPr>
        </p:nvSpPr>
        <p:spPr>
          <a:xfrm>
            <a:off x="575733" y="1527048"/>
            <a:ext cx="11165163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sl-SI" altLang="sl-SI" sz="2400" dirty="0"/>
              <a:t>Sestavitev morajo pripraviti vsi davčni </a:t>
            </a:r>
            <a:r>
              <a:rPr lang="sl-SI" altLang="sl-SI" sz="2400" dirty="0" smtClean="0"/>
              <a:t>zavezanci.</a:t>
            </a:r>
            <a:endParaRPr lang="sl-SI" altLang="sl-SI" sz="2400" dirty="0"/>
          </a:p>
          <a:p>
            <a:pPr eaLnBrk="1" hangingPunct="1"/>
            <a:r>
              <a:rPr lang="sl-SI" altLang="sl-SI" sz="2400" dirty="0"/>
              <a:t>Davčni zavezanci so pravne osebe domačega in tujega </a:t>
            </a:r>
            <a:r>
              <a:rPr lang="sl-SI" altLang="sl-SI" sz="2400" dirty="0" smtClean="0"/>
              <a:t>prava.</a:t>
            </a:r>
            <a:endParaRPr lang="sl-SI" altLang="sl-SI" sz="2400" dirty="0"/>
          </a:p>
          <a:p>
            <a:pPr eaLnBrk="1" hangingPunct="1"/>
            <a:endParaRPr lang="sl-SI" altLang="sl-SI" sz="2400" dirty="0"/>
          </a:p>
          <a:p>
            <a:pPr eaLnBrk="1" hangingPunct="1"/>
            <a:r>
              <a:rPr lang="sl-SI" altLang="sl-SI" sz="2400" dirty="0"/>
              <a:t>Zavodi, društva, ustanove, verske skupnosti, politične stranke, zbornice, reprezentativni sindikati in druge pravne </a:t>
            </a:r>
            <a:r>
              <a:rPr lang="sl-SI" altLang="sl-SI" sz="2400" dirty="0" smtClean="0"/>
              <a:t>osebe. </a:t>
            </a:r>
            <a:r>
              <a:rPr lang="sl-SI" altLang="sl-SI" sz="2400" dirty="0"/>
              <a:t>ustanovljene za opravljanje nepridobitne dejavnosti, so davčni zavezanci, vendar davka ne plačujejo od nepridobitne </a:t>
            </a:r>
            <a:r>
              <a:rPr lang="sl-SI" altLang="sl-SI" sz="2400" dirty="0" smtClean="0"/>
              <a:t>dejavnosti.</a:t>
            </a:r>
            <a:endParaRPr lang="sl-SI" altLang="sl-SI" sz="2400" dirty="0"/>
          </a:p>
          <a:p>
            <a:pPr eaLnBrk="1" hangingPunct="1"/>
            <a:endParaRPr lang="sl-SI" altLang="sl-SI" sz="2400" dirty="0"/>
          </a:p>
          <a:p>
            <a:pPr eaLnBrk="1" hangingPunct="1"/>
            <a:r>
              <a:rPr lang="sl-SI" altLang="sl-SI" sz="2400" dirty="0"/>
              <a:t>Oprostitev plačila davka velja po 9. členu </a:t>
            </a:r>
            <a:r>
              <a:rPr lang="sl-SI" altLang="sl-SI" sz="2400" dirty="0" smtClean="0"/>
              <a:t>ZDDPO-2, </a:t>
            </a:r>
            <a:r>
              <a:rPr lang="sl-SI" altLang="sl-SI" sz="2400" dirty="0"/>
              <a:t>vendar samo v delu, ko obravnavamo nepridobitno dejavnost.</a:t>
            </a:r>
          </a:p>
          <a:p>
            <a:pPr marL="0" indent="0">
              <a:buNone/>
            </a:pPr>
            <a:endParaRPr lang="sl-SI" altLang="sl-SI" sz="2000" u="sng" dirty="0"/>
          </a:p>
          <a:p>
            <a:pPr eaLnBrk="1" hangingPunct="1"/>
            <a:endParaRPr lang="sl-SI" altLang="sl-SI" sz="2000" dirty="0"/>
          </a:p>
        </p:txBody>
      </p:sp>
    </p:spTree>
    <p:extLst>
      <p:ext uri="{BB962C8B-B14F-4D97-AF65-F5344CB8AC3E}">
        <p14:creationId xmlns:p14="http://schemas.microsoft.com/office/powerpoint/2010/main" val="81909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69848" y="1097280"/>
            <a:ext cx="10058400" cy="5074920"/>
          </a:xfrm>
        </p:spPr>
        <p:txBody>
          <a:bodyPr/>
          <a:lstStyle/>
          <a:p>
            <a:r>
              <a:rPr lang="sl-SI" altLang="sl-SI" sz="2400" dirty="0"/>
              <a:t>Od davčne </a:t>
            </a:r>
            <a:r>
              <a:rPr lang="sl-SI" altLang="sl-SI" sz="2400" dirty="0" smtClean="0"/>
              <a:t>osnove, </a:t>
            </a:r>
            <a:r>
              <a:rPr lang="sl-SI" altLang="sl-SI" sz="2400" dirty="0"/>
              <a:t>ugotovljene iz naslova opravljanja </a:t>
            </a:r>
            <a:r>
              <a:rPr lang="sl-SI" altLang="sl-SI" sz="2400" u="sng" dirty="0"/>
              <a:t>pridobitne dejavnosti</a:t>
            </a:r>
            <a:r>
              <a:rPr lang="sl-SI" altLang="sl-SI" sz="2400" dirty="0"/>
              <a:t>, se izračuna davek od dohodka</a:t>
            </a:r>
            <a:r>
              <a:rPr lang="sl-SI" altLang="sl-SI" sz="2400" dirty="0" smtClean="0"/>
              <a:t>.</a:t>
            </a:r>
          </a:p>
          <a:p>
            <a:endParaRPr lang="sl-SI" altLang="sl-SI" sz="2400" u="sng" dirty="0"/>
          </a:p>
          <a:p>
            <a:r>
              <a:rPr lang="sl-SI" altLang="sl-SI" sz="2400" dirty="0" smtClean="0"/>
              <a:t>Torej: </a:t>
            </a:r>
          </a:p>
          <a:p>
            <a:pPr lvl="1"/>
            <a:r>
              <a:rPr lang="sl-SI" altLang="sl-SI" sz="2200" dirty="0" smtClean="0"/>
              <a:t>pridobitni prihodki minus pridobitni odhodki = davčna osnova</a:t>
            </a:r>
          </a:p>
          <a:p>
            <a:pPr lvl="2"/>
            <a:endParaRPr lang="sl-SI" altLang="sl-SI" sz="2200" u="sng" dirty="0"/>
          </a:p>
          <a:p>
            <a:pPr lvl="2"/>
            <a:r>
              <a:rPr lang="sl-SI" altLang="sl-SI" sz="2000" u="sng" dirty="0" smtClean="0"/>
              <a:t>Od nje se odštejejo še morebitne olajšave, ki lahko zmanjšujejo davčno </a:t>
            </a:r>
            <a:r>
              <a:rPr lang="sl-SI" altLang="sl-SI" sz="2000" u="sng" dirty="0" smtClean="0"/>
              <a:t>osnovo.</a:t>
            </a:r>
            <a:endParaRPr lang="sl-SI" altLang="sl-SI" sz="2000" u="sng" dirty="0" smtClean="0"/>
          </a:p>
          <a:p>
            <a:pPr lvl="2"/>
            <a:endParaRPr lang="sl-SI" altLang="sl-SI" sz="2000" u="sng" dirty="0"/>
          </a:p>
          <a:p>
            <a:pPr lvl="2"/>
            <a:r>
              <a:rPr lang="sl-SI" altLang="sl-SI" sz="2000" u="sng" dirty="0" smtClean="0"/>
              <a:t>Davčna osnova – od nje se izračuna davek od </a:t>
            </a:r>
            <a:r>
              <a:rPr lang="sl-SI" altLang="sl-SI" sz="2000" u="sng" dirty="0" smtClean="0"/>
              <a:t>dohodka.</a:t>
            </a:r>
            <a:endParaRPr lang="sl-SI" altLang="sl-SI" sz="2000" u="sng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4856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Označba mesta vsebine 2"/>
          <p:cNvSpPr>
            <a:spLocks noGrp="1"/>
          </p:cNvSpPr>
          <p:nvPr>
            <p:ph sz="quarter" idx="4294967295"/>
          </p:nvPr>
        </p:nvSpPr>
        <p:spPr>
          <a:xfrm>
            <a:off x="597876" y="872636"/>
            <a:ext cx="10761785" cy="5183188"/>
          </a:xfrm>
        </p:spPr>
        <p:txBody>
          <a:bodyPr>
            <a:normAutofit/>
          </a:bodyPr>
          <a:lstStyle/>
          <a:p>
            <a:pPr eaLnBrk="1" hangingPunct="1"/>
            <a:r>
              <a:rPr lang="sl-SI" altLang="sl-SI" sz="2400" dirty="0"/>
              <a:t>Bistvena za nepridobitne organizacije je </a:t>
            </a:r>
            <a:r>
              <a:rPr lang="sl-SI" altLang="sl-SI" sz="2400" dirty="0">
                <a:solidFill>
                  <a:srgbClr val="C00000"/>
                </a:solidFill>
              </a:rPr>
              <a:t>ugotovitev </a:t>
            </a:r>
            <a:r>
              <a:rPr lang="sl-SI" altLang="sl-SI" sz="2400" u="sng" dirty="0">
                <a:solidFill>
                  <a:srgbClr val="C00000"/>
                </a:solidFill>
              </a:rPr>
              <a:t>pridobitnih prihodkov ter z njimi povezanih pridobitnih </a:t>
            </a:r>
            <a:r>
              <a:rPr lang="sl-SI" altLang="sl-SI" sz="2400" u="sng" dirty="0" smtClean="0">
                <a:solidFill>
                  <a:srgbClr val="C00000"/>
                </a:solidFill>
              </a:rPr>
              <a:t>odhodkov</a:t>
            </a:r>
          </a:p>
          <a:p>
            <a:pPr lvl="1"/>
            <a:r>
              <a:rPr lang="sl-SI" altLang="sl-SI" sz="2200" dirty="0" smtClean="0"/>
              <a:t> </a:t>
            </a:r>
            <a:r>
              <a:rPr lang="sl-SI" altLang="sl-SI" sz="2000" i="1" u="sng" dirty="0"/>
              <a:t>Pravilnik o </a:t>
            </a:r>
            <a:r>
              <a:rPr lang="sl-SI" altLang="sl-SI" sz="2000" i="1" u="sng" dirty="0" smtClean="0"/>
              <a:t>opredelitvi </a:t>
            </a:r>
            <a:r>
              <a:rPr lang="sl-SI" altLang="sl-SI" sz="2000" i="1" u="sng" dirty="0"/>
              <a:t>pridobitne in nepridobitne dejavnosti </a:t>
            </a:r>
            <a:r>
              <a:rPr lang="sl-SI" altLang="sl-SI" sz="2000" i="1" u="sng" dirty="0" smtClean="0"/>
              <a:t>– </a:t>
            </a:r>
            <a:r>
              <a:rPr lang="sl-SI" altLang="sl-SI" sz="2000" dirty="0" smtClean="0"/>
              <a:t>glej opredelitev nazaj </a:t>
            </a:r>
            <a:endParaRPr lang="sl-SI" altLang="sl-SI" sz="2000" dirty="0"/>
          </a:p>
          <a:p>
            <a:pPr lvl="1"/>
            <a:endParaRPr lang="sl-SI" altLang="sl-SI" sz="2400" i="1" u="sng" dirty="0"/>
          </a:p>
          <a:p>
            <a:r>
              <a:rPr lang="sl-SI" altLang="sl-SI" sz="2200" i="1" dirty="0" smtClean="0"/>
              <a:t>prihodke </a:t>
            </a:r>
            <a:r>
              <a:rPr lang="sl-SI" altLang="sl-SI" sz="2200" i="1" dirty="0"/>
              <a:t>in odhodke vpišejo neposredno </a:t>
            </a:r>
            <a:r>
              <a:rPr lang="sl-SI" altLang="sl-SI" sz="2200" i="1" u="sng" dirty="0"/>
              <a:t>iz izkaza poslovnega izida</a:t>
            </a:r>
            <a:r>
              <a:rPr lang="sl-SI" altLang="sl-SI" sz="2200" i="1" dirty="0"/>
              <a:t>; </a:t>
            </a:r>
            <a:endParaRPr lang="sl-SI" altLang="sl-SI" sz="2200" i="1" dirty="0" smtClean="0"/>
          </a:p>
          <a:p>
            <a:pPr lvl="1"/>
            <a:r>
              <a:rPr lang="sl-SI" altLang="sl-SI" sz="2000" i="1" dirty="0" smtClean="0"/>
              <a:t>v obrazec </a:t>
            </a:r>
            <a:r>
              <a:rPr lang="sl-SI" altLang="sl-SI" sz="2000" i="1" dirty="0"/>
              <a:t>DDPO </a:t>
            </a:r>
            <a:r>
              <a:rPr lang="sl-SI" altLang="sl-SI" sz="2000" i="1" dirty="0" smtClean="0"/>
              <a:t>v zaporedni </a:t>
            </a:r>
            <a:r>
              <a:rPr lang="sl-SI" altLang="sl-SI" sz="2000" i="1" dirty="0"/>
              <a:t>številki </a:t>
            </a:r>
            <a:r>
              <a:rPr lang="sl-SI" altLang="sl-SI" sz="2000" i="1" dirty="0" smtClean="0"/>
              <a:t>1 – vse prihodke </a:t>
            </a:r>
            <a:r>
              <a:rPr lang="sl-SI" altLang="sl-SI" sz="2000" i="1" dirty="0"/>
              <a:t>in </a:t>
            </a:r>
            <a:r>
              <a:rPr lang="sl-SI" altLang="sl-SI" sz="2000" i="1" dirty="0" smtClean="0"/>
              <a:t>5 – vse odhodke</a:t>
            </a:r>
          </a:p>
          <a:p>
            <a:endParaRPr lang="sl-SI" altLang="sl-SI" sz="2200" i="1" dirty="0"/>
          </a:p>
          <a:p>
            <a:r>
              <a:rPr lang="sl-SI" altLang="sl-SI" sz="2200" i="1" dirty="0" smtClean="0"/>
              <a:t>v </a:t>
            </a:r>
            <a:r>
              <a:rPr lang="sl-SI" altLang="sl-SI" sz="2200" i="1" dirty="0" err="1" smtClean="0"/>
              <a:t>zap</a:t>
            </a:r>
            <a:r>
              <a:rPr lang="sl-SI" altLang="sl-SI" sz="2200" i="1" dirty="0" smtClean="0"/>
              <a:t>. št. obrazca 2.1. izvzamemo prihodke nepridobitne dejavnosti</a:t>
            </a:r>
          </a:p>
          <a:p>
            <a:endParaRPr lang="sl-SI" altLang="sl-SI" sz="2200" i="1" dirty="0"/>
          </a:p>
          <a:p>
            <a:r>
              <a:rPr lang="sl-SI" altLang="sl-SI" sz="2200" i="1" dirty="0" smtClean="0"/>
              <a:t>v </a:t>
            </a:r>
            <a:r>
              <a:rPr lang="sl-SI" altLang="sl-SI" sz="2200" i="1" dirty="0" err="1" smtClean="0"/>
              <a:t>zap</a:t>
            </a:r>
            <a:r>
              <a:rPr lang="sl-SI" altLang="sl-SI" sz="2200" i="1" dirty="0" smtClean="0"/>
              <a:t>. št. 6.1. obrazca v skladu z možnostmi 27.člena ZDDPO-2 izvzamemo </a:t>
            </a:r>
            <a:r>
              <a:rPr lang="sl-SI" altLang="sl-SI" sz="2200" i="1" dirty="0" smtClean="0"/>
              <a:t>odhodke, </a:t>
            </a:r>
            <a:r>
              <a:rPr lang="sl-SI" altLang="sl-SI" sz="2200" i="1" dirty="0" smtClean="0"/>
              <a:t>povezane z nepridobitno dejavnostjo</a:t>
            </a:r>
            <a:endParaRPr lang="sl-SI" altLang="sl-SI" sz="2200" i="1" dirty="0"/>
          </a:p>
          <a:p>
            <a:pPr eaLnBrk="1" hangingPunct="1"/>
            <a:endParaRPr lang="sl-SI" altLang="sl-SI" sz="2000" dirty="0"/>
          </a:p>
          <a:p>
            <a:pPr lvl="2" eaLnBrk="1" hangingPunct="1"/>
            <a:endParaRPr lang="sl-SI" altLang="sl-SI" dirty="0"/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sl-SI" altLang="sl-SI" sz="1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19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900331" y="759655"/>
            <a:ext cx="10410093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altLang="sl-SI" sz="2400" dirty="0"/>
              <a:t>Odločitev za izločanje pridobitnih odhodkov iz davčne osnove – 27.člen ZDDPO-2</a:t>
            </a:r>
            <a:r>
              <a:rPr lang="sl-SI" altLang="sl-SI" sz="2000" dirty="0"/>
              <a:t>:</a:t>
            </a:r>
          </a:p>
          <a:p>
            <a:endParaRPr lang="sl-SI" altLang="sl-SI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l-SI" altLang="sl-SI" sz="2200" u="sng" dirty="0">
                <a:solidFill>
                  <a:srgbClr val="FF0000"/>
                </a:solidFill>
              </a:rPr>
              <a:t>Po dejanskih odhodkih</a:t>
            </a:r>
            <a:r>
              <a:rPr lang="sl-SI" altLang="sl-SI" sz="2200" dirty="0">
                <a:solidFill>
                  <a:srgbClr val="FF0000"/>
                </a:solidFill>
              </a:rPr>
              <a:t> </a:t>
            </a:r>
            <a:r>
              <a:rPr lang="sl-SI" altLang="sl-SI" sz="2200" dirty="0"/>
              <a:t>– odhodki, ki nastanejo v neposredni povezavi z aktivnostmi društva ali zavoda pri izvajanju katerekoli pridobitne dejavnosti – </a:t>
            </a:r>
            <a:r>
              <a:rPr lang="sl-SI" altLang="sl-SI" dirty="0"/>
              <a:t>tekoče ločeno vodenje evidenc na pridobitno in nepridobitno </a:t>
            </a:r>
            <a:r>
              <a:rPr lang="sl-SI" altLang="sl-SI" dirty="0" smtClean="0"/>
              <a:t>dejavnost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l-SI" altLang="sl-SI" sz="2000" dirty="0"/>
          </a:p>
          <a:p>
            <a:pPr lvl="1"/>
            <a:r>
              <a:rPr lang="sl-SI" altLang="sl-SI" sz="2000" dirty="0" smtClean="0"/>
              <a:t>ali </a:t>
            </a:r>
            <a:r>
              <a:rPr lang="sl-SI" altLang="sl-SI" sz="2000" dirty="0"/>
              <a:t>če dejanskih odhodkov ne moremo natančno </a:t>
            </a:r>
            <a:r>
              <a:rPr lang="sl-SI" altLang="sl-SI" sz="2000" dirty="0" smtClean="0"/>
              <a:t>opredeliti, </a:t>
            </a:r>
            <a:r>
              <a:rPr lang="sl-SI" altLang="sl-SI" sz="2000" dirty="0"/>
              <a:t>nam je v pomoč sodilo:</a:t>
            </a:r>
          </a:p>
          <a:p>
            <a:pPr marL="662940" lvl="1" indent="-342900">
              <a:buFont typeface="Arial" panose="020B0604020202020204" pitchFamily="34" charset="0"/>
              <a:buChar char="•"/>
            </a:pPr>
            <a:endParaRPr lang="sl-SI" altLang="sl-SI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l-SI" altLang="sl-SI" sz="2200" u="sng" dirty="0">
                <a:solidFill>
                  <a:srgbClr val="FF0000"/>
                </a:solidFill>
              </a:rPr>
              <a:t>Po sorazmernem deležu</a:t>
            </a:r>
            <a:r>
              <a:rPr lang="sl-SI" altLang="sl-SI" sz="2200" u="sng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l-SI" altLang="sl-SI" sz="2200" dirty="0"/>
          </a:p>
          <a:p>
            <a:pPr lvl="2"/>
            <a:r>
              <a:rPr lang="sl-SI" altLang="sl-SI" sz="2200" dirty="0"/>
              <a:t>(vsi pridobitni prihodki/vsi </a:t>
            </a:r>
            <a:r>
              <a:rPr lang="sl-SI" altLang="sl-SI" sz="2200" dirty="0" smtClean="0"/>
              <a:t>prihodki = </a:t>
            </a:r>
            <a:r>
              <a:rPr lang="sl-SI" altLang="sl-SI" sz="2200" b="1" u="sng" dirty="0"/>
              <a:t>delež</a:t>
            </a:r>
            <a:r>
              <a:rPr lang="sl-SI" altLang="sl-SI" sz="2200" u="sng" dirty="0"/>
              <a:t> pridobitnih </a:t>
            </a:r>
            <a:r>
              <a:rPr lang="sl-SI" altLang="sl-SI" sz="2200" u="sng" dirty="0">
                <a:solidFill>
                  <a:srgbClr val="FF0000"/>
                </a:solidFill>
              </a:rPr>
              <a:t>prihodkov</a:t>
            </a:r>
            <a:r>
              <a:rPr lang="sl-SI" altLang="sl-SI" sz="2200" u="sng" dirty="0"/>
              <a:t> </a:t>
            </a:r>
            <a:r>
              <a:rPr lang="sl-SI" altLang="sl-SI" sz="2200" dirty="0"/>
              <a:t>v vseh prihodkih)</a:t>
            </a:r>
          </a:p>
          <a:p>
            <a:pPr lvl="2"/>
            <a:endParaRPr lang="sl-SI" altLang="sl-SI" sz="2200" dirty="0"/>
          </a:p>
          <a:p>
            <a:pPr lvl="2"/>
            <a:r>
              <a:rPr lang="sl-SI" altLang="sl-SI" sz="2200" dirty="0"/>
              <a:t>(</a:t>
            </a:r>
            <a:r>
              <a:rPr lang="sl-SI" altLang="sl-SI" sz="2200" b="1" dirty="0"/>
              <a:t>delež</a:t>
            </a:r>
            <a:r>
              <a:rPr lang="sl-SI" altLang="sl-SI" sz="2200" dirty="0"/>
              <a:t> * vsi odhodki= </a:t>
            </a:r>
            <a:r>
              <a:rPr lang="sl-SI" altLang="sl-SI" sz="2200" u="sng" dirty="0"/>
              <a:t>delež pridobitnih </a:t>
            </a:r>
            <a:r>
              <a:rPr lang="sl-SI" altLang="sl-SI" sz="2200" u="sng" dirty="0">
                <a:solidFill>
                  <a:srgbClr val="FF0000"/>
                </a:solidFill>
              </a:rPr>
              <a:t>odhodkov</a:t>
            </a:r>
            <a:r>
              <a:rPr lang="sl-SI" altLang="sl-SI" sz="2200" dirty="0"/>
              <a:t>)</a:t>
            </a:r>
          </a:p>
          <a:p>
            <a:pPr lvl="2"/>
            <a:endParaRPr lang="sl-SI" altLang="sl-SI" sz="2200" dirty="0"/>
          </a:p>
        </p:txBody>
      </p:sp>
    </p:spTree>
    <p:extLst>
      <p:ext uri="{BB962C8B-B14F-4D97-AF65-F5344CB8AC3E}">
        <p14:creationId xmlns:p14="http://schemas.microsoft.com/office/powerpoint/2010/main" val="261399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Označba mesta vsebine 2"/>
          <p:cNvSpPr>
            <a:spLocks noGrp="1"/>
          </p:cNvSpPr>
          <p:nvPr>
            <p:ph sz="quarter" idx="4294967295"/>
          </p:nvPr>
        </p:nvSpPr>
        <p:spPr>
          <a:xfrm>
            <a:off x="457200" y="550863"/>
            <a:ext cx="11394831" cy="6062662"/>
          </a:xfrm>
        </p:spPr>
        <p:txBody>
          <a:bodyPr>
            <a:normAutofit/>
          </a:bodyPr>
          <a:lstStyle/>
          <a:p>
            <a:pPr eaLnBrk="1" hangingPunct="1"/>
            <a:r>
              <a:rPr lang="sl-SI" altLang="sl-SI" sz="2000" dirty="0"/>
              <a:t>Po izvzetju nepridobitnih prih. in </a:t>
            </a:r>
            <a:r>
              <a:rPr lang="sl-SI" altLang="sl-SI" sz="2000" dirty="0" err="1"/>
              <a:t>odh</a:t>
            </a:r>
            <a:r>
              <a:rPr lang="sl-SI" altLang="sl-SI" sz="2000" dirty="0"/>
              <a:t>. ostanejo v davčnem obračunu le pridobitni </a:t>
            </a:r>
            <a:r>
              <a:rPr lang="sl-SI" altLang="sl-SI" sz="2000" dirty="0" err="1"/>
              <a:t>prih</a:t>
            </a:r>
            <a:r>
              <a:rPr lang="sl-SI" altLang="sl-SI" sz="2000" dirty="0"/>
              <a:t> in </a:t>
            </a:r>
            <a:r>
              <a:rPr lang="sl-SI" altLang="sl-SI" sz="2000" dirty="0" err="1"/>
              <a:t>odh</a:t>
            </a:r>
            <a:r>
              <a:rPr lang="sl-SI" altLang="sl-SI" sz="2000" dirty="0"/>
              <a:t>.</a:t>
            </a:r>
          </a:p>
          <a:p>
            <a:pPr eaLnBrk="1" hangingPunct="1"/>
            <a:endParaRPr lang="sl-SI" altLang="sl-SI" sz="2000" dirty="0"/>
          </a:p>
          <a:p>
            <a:pPr eaLnBrk="1" hangingPunct="1"/>
            <a:r>
              <a:rPr lang="sl-SI" altLang="sl-SI" sz="2000" dirty="0"/>
              <a:t>Od tu naprej upoštevamo zakonsko določena pravila za zmanjševanje ali povečevanje </a:t>
            </a:r>
            <a:r>
              <a:rPr lang="sl-SI" altLang="sl-SI" sz="2000" dirty="0" smtClean="0"/>
              <a:t>prih. </a:t>
            </a:r>
            <a:r>
              <a:rPr lang="sl-SI" altLang="sl-SI" sz="2000" dirty="0"/>
              <a:t>in </a:t>
            </a:r>
            <a:r>
              <a:rPr lang="sl-SI" altLang="sl-SI" sz="2000" dirty="0" err="1"/>
              <a:t>odh</a:t>
            </a:r>
            <a:r>
              <a:rPr lang="sl-SI" altLang="sl-SI" sz="2000" dirty="0"/>
              <a:t>.</a:t>
            </a:r>
          </a:p>
          <a:p>
            <a:pPr eaLnBrk="1" hangingPunct="1"/>
            <a:endParaRPr lang="sl-SI" altLang="sl-SI" sz="2000" dirty="0"/>
          </a:p>
          <a:p>
            <a:pPr eaLnBrk="1" hangingPunct="1"/>
            <a:r>
              <a:rPr lang="sl-SI" altLang="sl-SI" sz="2000" dirty="0"/>
              <a:t>Nepriznani odhodki (v kolikor niso neposredno povezani z ustvarjanjem prihodkov dejavnosti in za katere se lahko iz okoliščin presodi, da imajo značaj privatnosti, niso v skladu z običajno prakso ter niso neposredno potrebni za opravljanje dejavnosti </a:t>
            </a:r>
            <a:r>
              <a:rPr lang="sl-SI" altLang="sl-SI" sz="2000" dirty="0" smtClean="0"/>
              <a:t>oz. </a:t>
            </a:r>
            <a:r>
              <a:rPr lang="sl-SI" altLang="sl-SI" sz="2000" dirty="0"/>
              <a:t>niso posledica opravljanja dejavnosti):</a:t>
            </a:r>
          </a:p>
          <a:p>
            <a:pPr eaLnBrk="1" hangingPunct="1"/>
            <a:endParaRPr lang="sl-SI" altLang="sl-SI" sz="2000" dirty="0"/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sl-SI" altLang="sl-SI" dirty="0"/>
              <a:t>stroški reprezentance 50% - (kaj je reprezentanca)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sl-SI" altLang="sl-SI" dirty="0"/>
              <a:t>dane donacije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sl-SI" altLang="sl-SI" dirty="0"/>
              <a:t>str. privatnega življenja – bonitete 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sl-SI" altLang="sl-SI" dirty="0"/>
              <a:t>str., ki niso skladni z običajno prakso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sl-SI" altLang="sl-SI" dirty="0"/>
              <a:t>zamudne obresti davkov in prispevkov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sl-SI" altLang="sl-SI" dirty="0"/>
              <a:t>str. nadzornih organov 50%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sl-SI" altLang="sl-SI" dirty="0"/>
              <a:t>str. amortizacije, ki je izračunana po višji od priznane stopnje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endParaRPr lang="sl-SI" altLang="sl-SI" dirty="0"/>
          </a:p>
          <a:p>
            <a:pPr eaLnBrk="1" hangingPunct="1"/>
            <a:endParaRPr lang="sl-SI" altLang="sl-SI" dirty="0"/>
          </a:p>
          <a:p>
            <a:pPr eaLnBrk="1" hangingPunct="1"/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70098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Označba mesta vsebine 2"/>
          <p:cNvSpPr>
            <a:spLocks noGrp="1"/>
          </p:cNvSpPr>
          <p:nvPr>
            <p:ph sz="quarter" idx="4294967295"/>
          </p:nvPr>
        </p:nvSpPr>
        <p:spPr>
          <a:xfrm>
            <a:off x="773722" y="909638"/>
            <a:ext cx="10867293" cy="5416550"/>
          </a:xfrm>
        </p:spPr>
        <p:txBody>
          <a:bodyPr>
            <a:normAutofit/>
          </a:bodyPr>
          <a:lstStyle/>
          <a:p>
            <a:pPr eaLnBrk="1" hangingPunct="1"/>
            <a:r>
              <a:rPr lang="sl-SI" altLang="sl-SI" dirty="0"/>
              <a:t>S</a:t>
            </a:r>
            <a:r>
              <a:rPr lang="sl-SI" altLang="sl-SI" sz="2000" dirty="0" smtClean="0"/>
              <a:t>eveda </a:t>
            </a:r>
            <a:r>
              <a:rPr lang="sl-SI" altLang="sl-SI" sz="2000" dirty="0"/>
              <a:t>lahko tudi nepridobitne organizacije pri zmanjševanju davčne osnove od pridobitne dejavnosti uveljavljajo določene olajšave:</a:t>
            </a:r>
          </a:p>
          <a:p>
            <a:pPr eaLnBrk="1" hangingPunct="1"/>
            <a:endParaRPr lang="sl-SI" altLang="sl-SI" sz="2000" dirty="0"/>
          </a:p>
          <a:p>
            <a:pPr lvl="2" eaLnBrk="1" hangingPunct="1"/>
            <a:r>
              <a:rPr lang="sl-SI" altLang="sl-SI" dirty="0"/>
              <a:t>za dane </a:t>
            </a:r>
            <a:r>
              <a:rPr lang="sl-SI" altLang="sl-SI" dirty="0" smtClean="0"/>
              <a:t>donacije,</a:t>
            </a:r>
            <a:endParaRPr lang="sl-SI" altLang="sl-SI" dirty="0"/>
          </a:p>
          <a:p>
            <a:pPr lvl="2" eaLnBrk="1" hangingPunct="1"/>
            <a:r>
              <a:rPr lang="sl-SI" altLang="sl-SI" dirty="0"/>
              <a:t>za investiranje v opremo </a:t>
            </a:r>
            <a:r>
              <a:rPr lang="sl-SI" altLang="sl-SI" dirty="0" smtClean="0"/>
              <a:t>,</a:t>
            </a:r>
            <a:endParaRPr lang="sl-SI" altLang="sl-SI" dirty="0"/>
          </a:p>
          <a:p>
            <a:pPr lvl="2" eaLnBrk="1" hangingPunct="1"/>
            <a:r>
              <a:rPr lang="sl-SI" altLang="sl-SI" dirty="0"/>
              <a:t>za zaposlovanje </a:t>
            </a:r>
            <a:r>
              <a:rPr lang="sl-SI" altLang="sl-SI" dirty="0" smtClean="0"/>
              <a:t>invalidov,</a:t>
            </a:r>
            <a:endParaRPr lang="sl-SI" altLang="sl-SI" dirty="0"/>
          </a:p>
          <a:p>
            <a:pPr lvl="2" eaLnBrk="1" hangingPunct="1"/>
            <a:r>
              <a:rPr lang="sl-SI" altLang="sl-SI" dirty="0"/>
              <a:t>za prostovoljno in pokojninsko </a:t>
            </a:r>
            <a:r>
              <a:rPr lang="sl-SI" altLang="sl-SI" dirty="0" smtClean="0"/>
              <a:t>zavarovanje,</a:t>
            </a:r>
            <a:endParaRPr lang="sl-SI" altLang="sl-SI" dirty="0"/>
          </a:p>
          <a:p>
            <a:pPr lvl="2" eaLnBrk="1" hangingPunct="1"/>
            <a:r>
              <a:rPr lang="sl-SI" altLang="sl-SI" dirty="0"/>
              <a:t>za izvajanje praktičnega </a:t>
            </a:r>
            <a:r>
              <a:rPr lang="sl-SI" altLang="sl-SI" dirty="0" smtClean="0"/>
              <a:t>dela,</a:t>
            </a:r>
            <a:endParaRPr lang="sl-SI" altLang="sl-SI" dirty="0"/>
          </a:p>
          <a:p>
            <a:pPr lvl="2" eaLnBrk="1" hangingPunct="1"/>
            <a:r>
              <a:rPr lang="sl-SI" altLang="sl-SI" dirty="0"/>
              <a:t>i</a:t>
            </a:r>
            <a:r>
              <a:rPr lang="sl-SI" altLang="sl-SI" dirty="0" smtClean="0"/>
              <a:t>dr.</a:t>
            </a:r>
            <a:endParaRPr lang="sl-SI" altLang="sl-SI" dirty="0"/>
          </a:p>
          <a:p>
            <a:pPr eaLnBrk="1" hangingPunct="1"/>
            <a:r>
              <a:rPr lang="sl-SI" altLang="sl-SI" sz="2000" dirty="0" smtClean="0"/>
              <a:t>Olajšave </a:t>
            </a:r>
            <a:r>
              <a:rPr lang="sl-SI" altLang="sl-SI" sz="2000" dirty="0"/>
              <a:t>se lahko uporabijo le v sorazmernem deležu sorazmernih </a:t>
            </a:r>
            <a:r>
              <a:rPr lang="sl-SI" altLang="sl-SI" sz="2000" dirty="0" smtClean="0"/>
              <a:t>prihodkov, razen </a:t>
            </a:r>
            <a:r>
              <a:rPr lang="sl-SI" altLang="sl-SI" sz="2000" dirty="0"/>
              <a:t>če se lahko </a:t>
            </a:r>
            <a:r>
              <a:rPr lang="sl-SI" altLang="sl-SI" sz="2000" dirty="0" smtClean="0"/>
              <a:t>dokaže, </a:t>
            </a:r>
            <a:r>
              <a:rPr lang="sl-SI" altLang="sl-SI" sz="2000" dirty="0"/>
              <a:t>da so namenjene le prid. </a:t>
            </a:r>
            <a:r>
              <a:rPr lang="sl-SI" altLang="sl-SI" sz="2000" dirty="0" smtClean="0"/>
              <a:t>dejavnosti, </a:t>
            </a:r>
            <a:r>
              <a:rPr lang="sl-SI" altLang="sl-SI" sz="2000" dirty="0"/>
              <a:t>potem se lahko uveljavljajo v polni dovoljeni višini</a:t>
            </a:r>
          </a:p>
          <a:p>
            <a:pPr eaLnBrk="1" hangingPunct="1"/>
            <a:r>
              <a:rPr lang="sl-SI" altLang="sl-SI" sz="2000" dirty="0" smtClean="0"/>
              <a:t>Kot </a:t>
            </a:r>
            <a:r>
              <a:rPr lang="sl-SI" altLang="sl-SI" sz="2000" dirty="0"/>
              <a:t>olajšavo se ne sme uvrstiti opremo, za katero smo prejeli javna namenska nepovratna </a:t>
            </a:r>
            <a:r>
              <a:rPr lang="sl-SI" altLang="sl-SI" sz="2000" dirty="0" smtClean="0"/>
              <a:t>sredstva.</a:t>
            </a:r>
            <a:endParaRPr lang="sl-SI" altLang="sl-SI" sz="2000" dirty="0"/>
          </a:p>
        </p:txBody>
      </p:sp>
    </p:spTree>
    <p:extLst>
      <p:ext uri="{BB962C8B-B14F-4D97-AF65-F5344CB8AC3E}">
        <p14:creationId xmlns:p14="http://schemas.microsoft.com/office/powerpoint/2010/main" val="181857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Označba mesta vsebine 2"/>
          <p:cNvSpPr>
            <a:spLocks noGrp="1"/>
          </p:cNvSpPr>
          <p:nvPr>
            <p:ph sz="quarter" idx="4294967295"/>
          </p:nvPr>
        </p:nvSpPr>
        <p:spPr>
          <a:xfrm>
            <a:off x="703385" y="827088"/>
            <a:ext cx="10445261" cy="5518150"/>
          </a:xfrm>
        </p:spPr>
        <p:txBody>
          <a:bodyPr>
            <a:normAutofit/>
          </a:bodyPr>
          <a:lstStyle/>
          <a:p>
            <a:pPr eaLnBrk="1" hangingPunct="1"/>
            <a:r>
              <a:rPr lang="sl-SI" altLang="sl-SI" sz="2400" dirty="0"/>
              <a:t>Davčna osnova: </a:t>
            </a:r>
          </a:p>
          <a:p>
            <a:pPr eaLnBrk="1" hangingPunct="1"/>
            <a:endParaRPr lang="sl-SI" altLang="sl-SI" sz="2400" dirty="0"/>
          </a:p>
          <a:p>
            <a:pPr lvl="2" eaLnBrk="1" hangingPunct="1"/>
            <a:r>
              <a:rPr lang="sl-SI" altLang="sl-SI" sz="2000" dirty="0"/>
              <a:t>Razlika med ugotovljenimi pridobitnimi prihodki in odhodki je davčna </a:t>
            </a:r>
            <a:r>
              <a:rPr lang="sl-SI" altLang="sl-SI" sz="2000" dirty="0" smtClean="0"/>
              <a:t>osnova. </a:t>
            </a:r>
            <a:endParaRPr lang="sl-SI" altLang="sl-SI" sz="2000" dirty="0"/>
          </a:p>
          <a:p>
            <a:pPr lvl="2" eaLnBrk="1" hangingPunct="1"/>
            <a:r>
              <a:rPr lang="sl-SI" altLang="sl-SI" sz="2000" dirty="0"/>
              <a:t>Le-to lahko torej zmanjšujemo ali povečujemo zaradi nepriznanih odhodkov in </a:t>
            </a:r>
            <a:r>
              <a:rPr lang="sl-SI" altLang="sl-SI" sz="2000" dirty="0" smtClean="0"/>
              <a:t>olajšav.</a:t>
            </a:r>
            <a:endParaRPr lang="sl-SI" altLang="sl-SI" sz="2000" dirty="0"/>
          </a:p>
          <a:p>
            <a:pPr lvl="2" eaLnBrk="1" hangingPunct="1"/>
            <a:endParaRPr lang="sl-SI" altLang="sl-SI" dirty="0"/>
          </a:p>
          <a:p>
            <a:pPr eaLnBrk="1" hangingPunct="1"/>
            <a:r>
              <a:rPr lang="sl-SI" altLang="sl-SI" sz="2400" dirty="0"/>
              <a:t>Davčna obveznost:</a:t>
            </a:r>
          </a:p>
          <a:p>
            <a:pPr lvl="2" eaLnBrk="1" hangingPunct="1"/>
            <a:r>
              <a:rPr lang="sl-SI" altLang="sl-SI" sz="2000" dirty="0"/>
              <a:t>19% od ugotovljene davčne osnove</a:t>
            </a:r>
          </a:p>
          <a:p>
            <a:pPr lvl="2" eaLnBrk="1" hangingPunct="1"/>
            <a:endParaRPr lang="sl-SI" altLang="sl-SI" dirty="0"/>
          </a:p>
          <a:p>
            <a:pPr eaLnBrk="1" hangingPunct="1"/>
            <a:r>
              <a:rPr lang="sl-SI" altLang="sl-SI" sz="2400" dirty="0"/>
              <a:t>Izračunani davek vnesemo v IPI </a:t>
            </a:r>
          </a:p>
          <a:p>
            <a:pPr lvl="2" eaLnBrk="1" hangingPunct="1"/>
            <a:r>
              <a:rPr lang="sl-SI" altLang="sl-SI" sz="2000" dirty="0"/>
              <a:t>Davek zmanjšuje presežek prihodkov nad </a:t>
            </a:r>
            <a:r>
              <a:rPr lang="sl-SI" altLang="sl-SI" sz="2000" dirty="0" smtClean="0"/>
              <a:t>odhodki</a:t>
            </a:r>
            <a:endParaRPr lang="sl-SI" altLang="sl-SI" sz="2000" dirty="0"/>
          </a:p>
          <a:p>
            <a:pPr lvl="2" eaLnBrk="1" hangingPunct="1"/>
            <a:endParaRPr lang="sl-SI" altLang="sl-SI" dirty="0"/>
          </a:p>
          <a:p>
            <a:pPr marL="0" indent="0" eaLnBrk="1" hangingPunct="1">
              <a:buNone/>
            </a:pPr>
            <a:endParaRPr lang="sl-SI" altLang="sl-SI" sz="2000" dirty="0"/>
          </a:p>
        </p:txBody>
      </p:sp>
    </p:spTree>
    <p:extLst>
      <p:ext uri="{BB962C8B-B14F-4D97-AF65-F5344CB8AC3E}">
        <p14:creationId xmlns:p14="http://schemas.microsoft.com/office/powerpoint/2010/main" val="208271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700778" y="1470580"/>
            <a:ext cx="634895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dirty="0" smtClean="0"/>
              <a:t>Hvala za vašo pozornost!</a:t>
            </a:r>
          </a:p>
          <a:p>
            <a:pPr algn="ctr"/>
            <a:endParaRPr lang="sl-SI" dirty="0"/>
          </a:p>
          <a:p>
            <a:pPr algn="ctr"/>
            <a:r>
              <a:rPr lang="sl-SI" sz="2000" dirty="0" smtClean="0"/>
              <a:t>Če boste imeli med pripravo Letnega poročila in/ali Obračuna davka od prihodka še kakšna vprašanja, jih pošljite na </a:t>
            </a:r>
            <a:r>
              <a:rPr lang="sl-SI" sz="2000" dirty="0" err="1" smtClean="0">
                <a:hlinkClick r:id="rId2"/>
              </a:rPr>
              <a:t>drpdnm</a:t>
            </a:r>
            <a:r>
              <a:rPr lang="sl-SI" sz="2000" dirty="0" smtClean="0">
                <a:hlinkClick r:id="rId2"/>
              </a:rPr>
              <a:t>@</a:t>
            </a:r>
            <a:r>
              <a:rPr lang="sl-SI" sz="2000" dirty="0" err="1" smtClean="0">
                <a:hlinkClick r:id="rId2"/>
              </a:rPr>
              <a:t>gmail</a:t>
            </a:r>
            <a:r>
              <a:rPr lang="sl-SI" sz="2000" dirty="0" smtClean="0">
                <a:hlinkClick r:id="rId2"/>
              </a:rPr>
              <a:t>.</a:t>
            </a:r>
            <a:r>
              <a:rPr lang="sl-SI" sz="2000" dirty="0" err="1" smtClean="0">
                <a:hlinkClick r:id="rId2"/>
              </a:rPr>
              <a:t>com</a:t>
            </a:r>
            <a:r>
              <a:rPr lang="sl-SI" sz="2000" dirty="0" smtClean="0"/>
              <a:t>.</a:t>
            </a:r>
          </a:p>
          <a:p>
            <a:pPr algn="ctr"/>
            <a:endParaRPr lang="sl-SI" sz="2000" dirty="0"/>
          </a:p>
          <a:p>
            <a:pPr algn="ctr"/>
            <a:r>
              <a:rPr lang="sl-SI" sz="2400" dirty="0" smtClean="0"/>
              <a:t>Srečno!</a:t>
            </a:r>
            <a:endParaRPr lang="sl-SI" sz="2400" dirty="0"/>
          </a:p>
        </p:txBody>
      </p:sp>
      <p:pic>
        <p:nvPicPr>
          <p:cNvPr id="3" name="Slika 2">
            <a:extLst>
              <a:ext uri="{FF2B5EF4-FFF2-40B4-BE49-F238E27FC236}">
                <a16:creationId xmlns="" xmlns:a16="http://schemas.microsoft.com/office/drawing/2014/main" id="{EFB00E98-F734-4505-A972-5159305193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43" y="5632644"/>
            <a:ext cx="921385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s://ci6.googleusercontent.com/proxy/_BHZ81o4I4fSqxnvWNo9UiWtr1OdINnZLcWgGDsmr2iKTY6rY_bFw0qzLgl6eZJ6XVwjBfypm09EIPfZV_E1LdwGrsiUF7tqDYtmPNUjb_Vjw69JjGCT3FhVaelpnkQt2l054pgbApeML3boaLR1ML8CfWyhnAemzl3XqGChfeWFUVPwJVhob4yNELRGoNmt628s9A0WTkGyefUWqA=s0-d-e1-ft#https://docs.google.com/uc?export=download&amp;id=1Nte_tINj0XlA_sEMQ_OqaTz4UGdZ64wV&amp;revid=0By-2j5JtoN2HTk5GYlY3V2txWm15d0VHdERzR2xETWhZOUgwP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510" y="5653916"/>
            <a:ext cx="815387" cy="105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059B4094-B589-4A70-98E3-A347F4A152BB}"/>
              </a:ext>
            </a:extLst>
          </p:cNvPr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682" y="6424489"/>
            <a:ext cx="1534795" cy="287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lika 5">
            <a:extLst>
              <a:ext uri="{FF2B5EF4-FFF2-40B4-BE49-F238E27FC236}">
                <a16:creationId xmlns="" xmlns:a16="http://schemas.microsoft.com/office/drawing/2014/main" id="{76409637-ACD9-41DF-A940-EAE670E7D2C3}"/>
              </a:ext>
            </a:extLst>
          </p:cNvPr>
          <p:cNvPicPr/>
          <p:nvPr/>
        </p:nvPicPr>
        <p:blipFill>
          <a:blip r:embed="rId7">
            <a:grayscl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1707" y="6304232"/>
            <a:ext cx="364881" cy="38881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PoljeZBesedilom 6"/>
          <p:cNvSpPr txBox="1"/>
          <p:nvPr/>
        </p:nvSpPr>
        <p:spPr>
          <a:xfrm>
            <a:off x="2158738" y="5956183"/>
            <a:ext cx="5231876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09880" algn="l"/>
              </a:tabLst>
            </a:pPr>
            <a:r>
              <a:rPr lang="sl-SI" sz="1050" b="1" spc="1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REGIJSKI NVO CENTER</a:t>
            </a:r>
            <a:r>
              <a:rPr lang="sl-SI" sz="1050" spc="1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|</a:t>
            </a:r>
            <a:r>
              <a:rPr lang="sl-SI" sz="1050" b="1" spc="1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Stičišče nevladnih organizacij regije JV Slovenija</a:t>
            </a:r>
            <a:endParaRPr lang="sl-SI" sz="4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l-SI" sz="1050" spc="-4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Aktivnosti sofinancirata Ministrstvo za javno upravo iz Sklada za razvoj NVO v okviru Javnega razpisa za podporno okolje za razvoj nevladnih organizacij 2019–2023 in Mestna občina Novo mesto. Vsebina izraža mnenje avtorjev in ne predstavlja uradnega stališča sofinancerjev.</a:t>
            </a:r>
            <a:endParaRPr lang="sl-SI" sz="105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1215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26FF5AAB-9113-43AD-B747-DB62F5E56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182" y="829994"/>
            <a:ext cx="10789920" cy="5342206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Zakon </a:t>
            </a:r>
            <a:r>
              <a:rPr lang="sl-SI" dirty="0"/>
              <a:t>o </a:t>
            </a:r>
            <a:r>
              <a:rPr lang="sl-SI" dirty="0" smtClean="0"/>
              <a:t>društvih, </a:t>
            </a:r>
            <a:r>
              <a:rPr lang="sl-SI" dirty="0"/>
              <a:t>Zakon o zavodih oz. ustrezna druga zakonodaja (odvisno od oblike pravne osebe)</a:t>
            </a:r>
          </a:p>
          <a:p>
            <a:endParaRPr lang="sl-SI" dirty="0"/>
          </a:p>
          <a:p>
            <a:r>
              <a:rPr lang="sl-SI" dirty="0"/>
              <a:t>SRS 2016 – </a:t>
            </a:r>
            <a:r>
              <a:rPr lang="sl-SI" dirty="0" smtClean="0"/>
              <a:t>splošni; </a:t>
            </a:r>
          </a:p>
          <a:p>
            <a:pPr lvl="1"/>
            <a:r>
              <a:rPr lang="sl-SI" dirty="0" smtClean="0"/>
              <a:t>SRS </a:t>
            </a:r>
            <a:r>
              <a:rPr lang="sl-SI" dirty="0"/>
              <a:t>določeni za društva in invalidske </a:t>
            </a:r>
            <a:r>
              <a:rPr lang="sl-SI" dirty="0" smtClean="0"/>
              <a:t>organizacije SRS 33, </a:t>
            </a:r>
          </a:p>
          <a:p>
            <a:pPr lvl="1"/>
            <a:r>
              <a:rPr lang="sl-SI" dirty="0" smtClean="0"/>
              <a:t>nepridobitne </a:t>
            </a:r>
            <a:r>
              <a:rPr lang="sl-SI" dirty="0"/>
              <a:t>org. </a:t>
            </a:r>
            <a:r>
              <a:rPr lang="sl-SI" dirty="0" smtClean="0"/>
              <a:t>SRS 34</a:t>
            </a:r>
            <a:endParaRPr lang="sl-SI" dirty="0"/>
          </a:p>
          <a:p>
            <a:r>
              <a:rPr lang="sl-SI" dirty="0" smtClean="0"/>
              <a:t>Poznavanje druge zakonodaje pri evidentiranju poslovnih dogodkov – osnovno: </a:t>
            </a:r>
          </a:p>
          <a:p>
            <a:pPr lvl="1"/>
            <a:r>
              <a:rPr lang="sl-SI" dirty="0" smtClean="0"/>
              <a:t>ZDDPO		</a:t>
            </a:r>
          </a:p>
          <a:p>
            <a:pPr lvl="1"/>
            <a:r>
              <a:rPr lang="sl-SI" dirty="0" smtClean="0"/>
              <a:t>ZDDV-1</a:t>
            </a:r>
          </a:p>
          <a:p>
            <a:pPr lvl="1"/>
            <a:r>
              <a:rPr lang="sl-SI" dirty="0" smtClean="0"/>
              <a:t>Zdoh-2</a:t>
            </a:r>
          </a:p>
          <a:p>
            <a:pPr lvl="1"/>
            <a:r>
              <a:rPr lang="sl-SI" dirty="0" smtClean="0"/>
              <a:t>ZDR-1</a:t>
            </a:r>
          </a:p>
          <a:p>
            <a:pPr lvl="1"/>
            <a:r>
              <a:rPr lang="sl-SI" dirty="0" smtClean="0"/>
              <a:t>Pravilnik o nepridobitni in pridobitni dejavnosti</a:t>
            </a:r>
          </a:p>
          <a:p>
            <a:pPr lvl="1"/>
            <a:r>
              <a:rPr lang="sl-SI" dirty="0" smtClean="0"/>
              <a:t>Zakon o prostovoljstvu</a:t>
            </a:r>
          </a:p>
          <a:p>
            <a:pPr lvl="1"/>
            <a:r>
              <a:rPr lang="sl-SI" dirty="0" smtClean="0"/>
              <a:t>Zakon o nevladnih organizacijah</a:t>
            </a:r>
          </a:p>
          <a:p>
            <a:pPr lvl="1"/>
            <a:r>
              <a:rPr lang="sl-SI" dirty="0" smtClean="0"/>
              <a:t>Zakon o računovodstvu</a:t>
            </a:r>
          </a:p>
          <a:p>
            <a:pPr lvl="1"/>
            <a:r>
              <a:rPr lang="sl-SI" dirty="0" smtClean="0"/>
              <a:t>….</a:t>
            </a:r>
          </a:p>
          <a:p>
            <a:pPr lvl="1"/>
            <a:endParaRPr lang="sl-SI" dirty="0"/>
          </a:p>
          <a:p>
            <a:pPr lvl="1"/>
            <a:endParaRPr lang="sl-SI" dirty="0" smtClean="0"/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4079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90430" y="228600"/>
            <a:ext cx="10773007" cy="758952"/>
          </a:xfrm>
        </p:spPr>
        <p:txBody>
          <a:bodyPr>
            <a:noAutofit/>
          </a:bodyPr>
          <a:lstStyle/>
          <a:p>
            <a:pPr algn="l"/>
            <a:r>
              <a:rPr lang="sl-SI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rPr>
              <a:t/>
            </a:r>
            <a:br>
              <a:rPr lang="sl-SI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rPr>
            </a:br>
            <a:endParaRPr lang="sl-SI" sz="2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03384" y="801858"/>
            <a:ext cx="10550769" cy="5022167"/>
          </a:xfrm>
        </p:spPr>
        <p:txBody>
          <a:bodyPr>
            <a:normAutofit/>
          </a:bodyPr>
          <a:lstStyle/>
          <a:p>
            <a:pPr marL="342900" lvl="2" indent="-342900">
              <a:defRPr/>
            </a:pPr>
            <a:r>
              <a:rPr lang="sl-SI" sz="2400" dirty="0" smtClean="0"/>
              <a:t>Obveznost poročanja: za namene državne statistike, za davčne namene in namene javne objave</a:t>
            </a:r>
          </a:p>
          <a:p>
            <a:pPr marL="342900" lvl="2" indent="-342900">
              <a:defRPr/>
            </a:pPr>
            <a:endParaRPr lang="sl-SI" sz="2400" dirty="0"/>
          </a:p>
          <a:p>
            <a:pPr marL="342900" lvl="2" indent="-342900">
              <a:defRPr/>
            </a:pPr>
            <a:r>
              <a:rPr lang="sl-SI" sz="2400" dirty="0" smtClean="0"/>
              <a:t>Statistika in javna objava: za </a:t>
            </a:r>
            <a:r>
              <a:rPr lang="sl-SI" sz="2400" dirty="0"/>
              <a:t>AJPES - Letno poročilo </a:t>
            </a:r>
            <a:r>
              <a:rPr lang="sl-SI" sz="2400" dirty="0" smtClean="0"/>
              <a:t>s prilogami</a:t>
            </a:r>
          </a:p>
          <a:p>
            <a:pPr marL="342900" lvl="2" indent="-342900">
              <a:defRPr/>
            </a:pPr>
            <a:endParaRPr lang="sl-SI" sz="2400" dirty="0"/>
          </a:p>
          <a:p>
            <a:pPr marL="891540" lvl="4" indent="-342900">
              <a:defRPr/>
            </a:pPr>
            <a:r>
              <a:rPr lang="sl-SI" sz="2200" dirty="0"/>
              <a:t>3 mesece po koncu poslovnega leta - 31.3. tekočega leta za preteklo leto</a:t>
            </a:r>
          </a:p>
          <a:p>
            <a:pPr marL="891540" lvl="4" indent="-342900">
              <a:defRPr/>
            </a:pPr>
            <a:r>
              <a:rPr lang="sl-SI" sz="2200" dirty="0"/>
              <a:t>2 meseca po koncu poslovnega leta – </a:t>
            </a:r>
            <a:r>
              <a:rPr lang="sl-SI" sz="2200" dirty="0" smtClean="0"/>
              <a:t>zavodi oz. nepridobitne organizacije </a:t>
            </a:r>
            <a:r>
              <a:rPr lang="sl-SI" sz="2200" dirty="0"/>
              <a:t>28.2. tekočega leta za preteklo </a:t>
            </a:r>
            <a:r>
              <a:rPr lang="sl-SI" sz="2200" dirty="0" smtClean="0"/>
              <a:t>leto</a:t>
            </a:r>
          </a:p>
          <a:p>
            <a:pPr marL="891540" lvl="4" indent="-342900">
              <a:defRPr/>
            </a:pPr>
            <a:r>
              <a:rPr lang="sl-SI" sz="2200" dirty="0" smtClean="0"/>
              <a:t>Elektronska oddaja ali </a:t>
            </a:r>
            <a:r>
              <a:rPr lang="sl-SI" sz="2200" dirty="0" err="1" smtClean="0"/>
              <a:t>pdf</a:t>
            </a:r>
            <a:endParaRPr lang="sl-SI" sz="2200" dirty="0" smtClean="0"/>
          </a:p>
          <a:p>
            <a:pPr marL="891540" lvl="4" indent="-342900">
              <a:defRPr/>
            </a:pPr>
            <a:endParaRPr lang="sl-SI" sz="2200" dirty="0"/>
          </a:p>
          <a:p>
            <a:pPr marL="891540" lvl="4" indent="-342900">
              <a:defRPr/>
            </a:pPr>
            <a:r>
              <a:rPr lang="sl-SI" sz="2200" dirty="0" smtClean="0"/>
              <a:t>Društva zavezana k reviziji računovodskih izkazov do 31.8.</a:t>
            </a:r>
            <a:endParaRPr lang="sl-SI" sz="2200" dirty="0"/>
          </a:p>
          <a:p>
            <a:pPr marL="548640" lvl="4" indent="0">
              <a:buNone/>
              <a:defRPr/>
            </a:pPr>
            <a:endParaRPr lang="sl-SI" sz="22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6802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31519" y="717452"/>
            <a:ext cx="10747717" cy="5454748"/>
          </a:xfrm>
        </p:spPr>
        <p:txBody>
          <a:bodyPr>
            <a:normAutofit/>
          </a:bodyPr>
          <a:lstStyle/>
          <a:p>
            <a:pPr marL="731520" lvl="1">
              <a:defRPr/>
            </a:pPr>
            <a:r>
              <a:rPr lang="sl-SI" sz="2200" dirty="0" smtClean="0"/>
              <a:t>Prostovoljske organizacije – poročilo o opravljenih prostovoljskih urah</a:t>
            </a:r>
          </a:p>
          <a:p>
            <a:pPr marL="1005840" lvl="2">
              <a:defRPr/>
            </a:pPr>
            <a:r>
              <a:rPr lang="sl-SI" sz="2000" dirty="0"/>
              <a:t>h</a:t>
            </a:r>
            <a:r>
              <a:rPr lang="sl-SI" sz="2000" dirty="0" smtClean="0"/>
              <a:t>krati </a:t>
            </a:r>
            <a:r>
              <a:rPr lang="sl-SI" sz="2000" dirty="0" smtClean="0"/>
              <a:t>ali ločeno z Letnim poročilom na </a:t>
            </a:r>
            <a:r>
              <a:rPr lang="sl-SI" sz="2000" dirty="0" err="1" smtClean="0"/>
              <a:t>Ajpes</a:t>
            </a:r>
            <a:endParaRPr lang="sl-SI" sz="2000" dirty="0" smtClean="0"/>
          </a:p>
          <a:p>
            <a:pPr marL="1005840" lvl="2">
              <a:defRPr/>
            </a:pPr>
            <a:r>
              <a:rPr lang="sl-SI" sz="2000" dirty="0"/>
              <a:t>r</a:t>
            </a:r>
            <a:r>
              <a:rPr lang="sl-SI" sz="2000" dirty="0" smtClean="0"/>
              <a:t>ok </a:t>
            </a:r>
            <a:r>
              <a:rPr lang="sl-SI" sz="2000" dirty="0" smtClean="0"/>
              <a:t>za oddajo – enako kot Letno poročilo</a:t>
            </a:r>
          </a:p>
          <a:p>
            <a:pPr marL="457200">
              <a:defRPr/>
            </a:pPr>
            <a:endParaRPr lang="sl-SI" sz="2400" dirty="0" smtClean="0"/>
          </a:p>
          <a:p>
            <a:pPr marL="457200">
              <a:defRPr/>
            </a:pPr>
            <a:r>
              <a:rPr lang="sl-SI" sz="2400" dirty="0" smtClean="0"/>
              <a:t>Davčni </a:t>
            </a:r>
            <a:r>
              <a:rPr lang="sl-SI" sz="2400" dirty="0"/>
              <a:t>namen: poročanje FURS - (Obračun davka od dohodka- DDPO) </a:t>
            </a:r>
          </a:p>
          <a:p>
            <a:pPr marL="731520" lvl="1">
              <a:defRPr/>
            </a:pPr>
            <a:r>
              <a:rPr lang="sl-SI" sz="2200" dirty="0"/>
              <a:t>31.3. v tekočem letu za preteklo leto; enako kot gospodarske družbe</a:t>
            </a:r>
          </a:p>
          <a:p>
            <a:pPr marL="731520" lvl="1">
              <a:defRPr/>
            </a:pPr>
            <a:r>
              <a:rPr lang="sl-SI" sz="2200" dirty="0"/>
              <a:t>Elektronska oddaja – portal </a:t>
            </a:r>
            <a:r>
              <a:rPr lang="sl-SI" sz="2200" dirty="0" smtClean="0"/>
              <a:t>e-Davki</a:t>
            </a:r>
            <a:endParaRPr lang="sl-SI" sz="2200" dirty="0"/>
          </a:p>
          <a:p>
            <a:pPr lvl="2">
              <a:defRPr/>
            </a:pPr>
            <a:endParaRPr lang="sl-SI" dirty="0"/>
          </a:p>
          <a:p>
            <a:pPr marL="342900" lvl="3" indent="-342900">
              <a:buFont typeface="Arial" panose="020B0604020202020204" pitchFamily="34" charset="0"/>
              <a:buChar char="•"/>
            </a:pPr>
            <a:endParaRPr lang="sl-SI" dirty="0" smtClean="0"/>
          </a:p>
          <a:p>
            <a:pPr marL="342900" lvl="3" indent="-342900">
              <a:buFont typeface="Arial" panose="020B0604020202020204" pitchFamily="34" charset="0"/>
              <a:buChar char="•"/>
            </a:pPr>
            <a:endParaRPr lang="sl-SI" dirty="0"/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sl-SI" dirty="0" smtClean="0"/>
              <a:t>obračunsko </a:t>
            </a:r>
            <a:r>
              <a:rPr lang="sl-SI" dirty="0"/>
              <a:t>obdobje: je obdobje, za katero društvo ali nepridobitna organizacija sestavlja </a:t>
            </a:r>
            <a:r>
              <a:rPr lang="sl-SI" dirty="0" smtClean="0"/>
              <a:t>Letno </a:t>
            </a:r>
            <a:r>
              <a:rPr lang="sl-SI" dirty="0"/>
              <a:t>poročilo (običajno </a:t>
            </a:r>
            <a:r>
              <a:rPr lang="sl-SI" dirty="0" smtClean="0"/>
              <a:t>od 1.1</a:t>
            </a:r>
            <a:r>
              <a:rPr lang="sl-SI" dirty="0"/>
              <a:t>. do 31.12. koledarskega leta)</a:t>
            </a:r>
          </a:p>
          <a:p>
            <a:endParaRPr lang="sl-SI" dirty="0" smtClean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2997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/>
          <p:cNvSpPr>
            <a:spLocks noGrp="1"/>
          </p:cNvSpPr>
          <p:nvPr>
            <p:ph type="title"/>
          </p:nvPr>
        </p:nvSpPr>
        <p:spPr>
          <a:xfrm>
            <a:off x="603849" y="274650"/>
            <a:ext cx="10978551" cy="682095"/>
          </a:xfrm>
        </p:spPr>
        <p:txBody>
          <a:bodyPr>
            <a:normAutofit/>
          </a:bodyPr>
          <a:lstStyle/>
          <a:p>
            <a:pPr algn="l" eaLnBrk="1" hangingPunct="1"/>
            <a:r>
              <a:rPr lang="sl-SI" sz="4000" dirty="0">
                <a:solidFill>
                  <a:srgbClr val="C00000"/>
                </a:solidFill>
              </a:rPr>
              <a:t>Letno poročilo </a:t>
            </a:r>
            <a:r>
              <a:rPr lang="sl-SI" altLang="sl-SI" sz="4000" dirty="0">
                <a:solidFill>
                  <a:srgbClr val="C00000"/>
                </a:solidFill>
              </a:rPr>
              <a:t>društev</a:t>
            </a:r>
            <a:r>
              <a:rPr lang="sl-SI" altLang="sl-SI" sz="4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sl-SI" altLang="sl-SI" sz="4000" dirty="0">
                <a:solidFill>
                  <a:srgbClr val="C00000"/>
                </a:solidFill>
              </a:rPr>
              <a:t>in</a:t>
            </a:r>
            <a:r>
              <a:rPr lang="sl-SI" altLang="sl-SI" sz="4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sl-SI" altLang="sl-SI" sz="4000" dirty="0">
                <a:solidFill>
                  <a:srgbClr val="C00000"/>
                </a:solidFill>
              </a:rPr>
              <a:t>nepridobitnih</a:t>
            </a:r>
            <a:r>
              <a:rPr lang="sl-SI" altLang="sl-SI" sz="4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sl-SI" altLang="sl-SI" sz="4000" dirty="0">
                <a:solidFill>
                  <a:srgbClr val="C00000"/>
                </a:solidFill>
              </a:rPr>
              <a:t>organizacij</a:t>
            </a:r>
          </a:p>
        </p:txBody>
      </p:sp>
      <p:sp>
        <p:nvSpPr>
          <p:cNvPr id="8195" name="Označba mesta vsebine 2"/>
          <p:cNvSpPr>
            <a:spLocks noGrp="1"/>
          </p:cNvSpPr>
          <p:nvPr>
            <p:ph idx="1"/>
          </p:nvPr>
        </p:nvSpPr>
        <p:spPr>
          <a:xfrm>
            <a:off x="762000" y="1447800"/>
            <a:ext cx="108204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sl-SI" altLang="sl-SI" sz="2400" dirty="0"/>
              <a:t>Letno poročilo </a:t>
            </a:r>
            <a:r>
              <a:rPr lang="sl-SI" altLang="sl-SI" sz="2400" dirty="0" smtClean="0"/>
              <a:t>vsebuje:</a:t>
            </a:r>
            <a:endParaRPr lang="sl-SI" altLang="sl-SI" sz="2400" dirty="0"/>
          </a:p>
          <a:p>
            <a:pPr marL="0" indent="0" eaLnBrk="1" hangingPunct="1">
              <a:buNone/>
            </a:pPr>
            <a:endParaRPr lang="sl-SI" altLang="sl-SI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sl-SI" altLang="sl-SI" sz="2200" dirty="0" smtClean="0"/>
              <a:t>bilanco </a:t>
            </a:r>
            <a:r>
              <a:rPr lang="sl-SI" altLang="sl-SI" sz="2200" dirty="0"/>
              <a:t>stanja s </a:t>
            </a:r>
            <a:r>
              <a:rPr lang="sl-SI" altLang="sl-SI" sz="2200" dirty="0" smtClean="0"/>
              <a:t>pojasnili,</a:t>
            </a:r>
            <a:endParaRPr lang="sl-SI" altLang="sl-SI" sz="2200" dirty="0" smtClean="0"/>
          </a:p>
          <a:p>
            <a:pPr marL="274320" lvl="1" indent="0" eaLnBrk="1" hangingPunct="1">
              <a:buNone/>
            </a:pPr>
            <a:endParaRPr lang="sl-SI" altLang="sl-SI" sz="22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sl-SI" altLang="sl-SI" sz="2200" dirty="0" smtClean="0"/>
              <a:t>izkaz </a:t>
            </a:r>
            <a:r>
              <a:rPr lang="sl-SI" altLang="sl-SI" sz="2200" dirty="0"/>
              <a:t>poslovnega izida s pojasnili,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sl-SI" altLang="sl-SI" sz="22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sl-SI" altLang="sl-SI" sz="2200" dirty="0" smtClean="0"/>
              <a:t>priloge </a:t>
            </a:r>
            <a:r>
              <a:rPr lang="sl-SI" altLang="sl-SI" sz="2200" dirty="0"/>
              <a:t>k izkazu poslovnega </a:t>
            </a:r>
            <a:r>
              <a:rPr lang="sl-SI" altLang="sl-SI" sz="2200" dirty="0" smtClean="0"/>
              <a:t>izida: </a:t>
            </a:r>
            <a:endParaRPr lang="sl-SI" altLang="sl-SI" sz="22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sl-SI" altLang="sl-SI" sz="2000" dirty="0" smtClean="0"/>
              <a:t>prikaz  </a:t>
            </a:r>
            <a:r>
              <a:rPr lang="sl-SI" altLang="sl-SI" sz="2000" dirty="0"/>
              <a:t>prihodkov po vsebini ter ločitev pridobitne </a:t>
            </a:r>
            <a:r>
              <a:rPr lang="sl-SI" altLang="sl-SI" sz="2000" dirty="0" smtClean="0"/>
              <a:t>dejavnosti – društva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altLang="sl-SI" sz="2000" dirty="0" smtClean="0"/>
              <a:t>prikaz prihodkov lastne dejavnosti in prihodkov negospodarskih javnih služb </a:t>
            </a:r>
            <a:r>
              <a:rPr lang="sl-SI" altLang="sl-SI" sz="2000" dirty="0" smtClean="0"/>
              <a:t>– zavodi,</a:t>
            </a:r>
            <a:endParaRPr lang="sl-SI" altLang="sl-SI" sz="2000" dirty="0"/>
          </a:p>
          <a:p>
            <a:pPr marL="274320" lvl="1" indent="0" eaLnBrk="1" hangingPunct="1">
              <a:buNone/>
            </a:pPr>
            <a:endParaRPr lang="sl-SI" altLang="sl-SI" sz="20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sl-SI" altLang="sl-SI" sz="2200" dirty="0" smtClean="0"/>
              <a:t>poslovno poročilo </a:t>
            </a:r>
            <a:r>
              <a:rPr lang="sl-SI" altLang="sl-SI" sz="2200" dirty="0"/>
              <a:t>(naj ne bo predolgo in s preveč zaupnimi podatki</a:t>
            </a:r>
            <a:r>
              <a:rPr lang="sl-SI" altLang="sl-SI" sz="2200" dirty="0" smtClean="0"/>
              <a:t>).</a:t>
            </a:r>
            <a:endParaRPr lang="sl-SI" altLang="sl-SI" sz="2200" dirty="0"/>
          </a:p>
          <a:p>
            <a:pPr lvl="1" eaLnBrk="1" hangingPunct="1"/>
            <a:endParaRPr lang="sl-SI" altLang="sl-SI" dirty="0"/>
          </a:p>
          <a:p>
            <a:pPr lvl="1" eaLnBrk="1" hangingPunct="1"/>
            <a:endParaRPr lang="sl-SI" altLang="sl-SI" dirty="0"/>
          </a:p>
          <a:p>
            <a:pPr lvl="1" eaLnBrk="1" hangingPunct="1"/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87979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Označba mesta vsebine 2"/>
          <p:cNvSpPr>
            <a:spLocks noGrp="1"/>
          </p:cNvSpPr>
          <p:nvPr>
            <p:ph sz="quarter" idx="4294967295"/>
          </p:nvPr>
        </p:nvSpPr>
        <p:spPr>
          <a:xfrm>
            <a:off x="668214" y="671513"/>
            <a:ext cx="10867293" cy="5645150"/>
          </a:xfrm>
        </p:spPr>
        <p:txBody>
          <a:bodyPr>
            <a:normAutofit/>
          </a:bodyPr>
          <a:lstStyle/>
          <a:p>
            <a:pPr eaLnBrk="1" hangingPunct="1"/>
            <a:endParaRPr lang="sl-SI" altLang="sl-SI" sz="2400" dirty="0"/>
          </a:p>
          <a:p>
            <a:pPr eaLnBrk="1" hangingPunct="1"/>
            <a:r>
              <a:rPr lang="sl-SI" altLang="sl-SI" sz="2400" dirty="0"/>
              <a:t>Letno poročilo pri društvih sprejme </a:t>
            </a:r>
            <a:r>
              <a:rPr lang="sl-SI" altLang="sl-SI" sz="2400" u="sng" dirty="0"/>
              <a:t>zbor članov </a:t>
            </a:r>
            <a:r>
              <a:rPr lang="sl-SI" altLang="sl-SI" sz="2400" u="sng" dirty="0" smtClean="0"/>
              <a:t>društva. </a:t>
            </a:r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sl-SI" altLang="sl-SI" sz="2400" dirty="0" smtClean="0"/>
              <a:t>Pri </a:t>
            </a:r>
            <a:r>
              <a:rPr lang="sl-SI" altLang="sl-SI" sz="2400" dirty="0" smtClean="0"/>
              <a:t>zavodih pa </a:t>
            </a:r>
            <a:r>
              <a:rPr lang="sl-SI" altLang="sl-SI" sz="2400" u="sng" dirty="0" smtClean="0"/>
              <a:t>svet zavoda. </a:t>
            </a:r>
          </a:p>
          <a:p>
            <a:pPr eaLnBrk="1" hangingPunct="1"/>
            <a:endParaRPr lang="sl-SI" altLang="sl-SI" sz="2600" dirty="0" smtClean="0"/>
          </a:p>
          <a:p>
            <a:pPr eaLnBrk="1" hangingPunct="1"/>
            <a:r>
              <a:rPr lang="sl-SI" altLang="sl-SI" sz="2400" dirty="0" smtClean="0"/>
              <a:t>Pred </a:t>
            </a:r>
            <a:r>
              <a:rPr lang="sl-SI" altLang="sl-SI" sz="2400" dirty="0"/>
              <a:t>sprejetjem </a:t>
            </a:r>
            <a:r>
              <a:rPr lang="sl-SI" altLang="sl-SI" sz="2400" dirty="0" smtClean="0"/>
              <a:t>LP mora </a:t>
            </a:r>
            <a:r>
              <a:rPr lang="sl-SI" altLang="sl-SI" sz="2400" dirty="0"/>
              <a:t>biti opravljen notranji nadzor nad finančnim in materialnim </a:t>
            </a:r>
            <a:r>
              <a:rPr lang="sl-SI" altLang="sl-SI" sz="2400" dirty="0" smtClean="0"/>
              <a:t>poslovanjem:</a:t>
            </a:r>
            <a:endParaRPr lang="sl-SI" altLang="sl-SI" sz="24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sl-SI" altLang="sl-SI" sz="2200" dirty="0"/>
              <a:t>n</a:t>
            </a:r>
            <a:r>
              <a:rPr lang="sl-SI" altLang="sl-SI" sz="2200" dirty="0" smtClean="0"/>
              <a:t>adzorni </a:t>
            </a:r>
            <a:r>
              <a:rPr lang="sl-SI" altLang="sl-SI" sz="2200" dirty="0" smtClean="0"/>
              <a:t>odbor </a:t>
            </a:r>
            <a:r>
              <a:rPr lang="sl-SI" altLang="sl-SI" sz="2200" dirty="0" smtClean="0"/>
              <a:t>ugotavlja, </a:t>
            </a:r>
            <a:r>
              <a:rPr lang="sl-SI" altLang="sl-SI" sz="2200" dirty="0"/>
              <a:t>ali so bile izpolnjene zahteve glede vsebine LP ter usklajenost vodenja </a:t>
            </a:r>
            <a:r>
              <a:rPr lang="sl-SI" altLang="sl-SI" sz="2200" dirty="0" smtClean="0"/>
              <a:t>z ustreznim SRS</a:t>
            </a:r>
            <a:r>
              <a:rPr lang="sl-SI" altLang="sl-SI" sz="2200" dirty="0"/>
              <a:t>,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sl-SI" altLang="sl-SI" sz="2200" dirty="0"/>
              <a:t>opravijo ga osebe, ki niso neposredno sodelovale pri sestavi LP,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sl-SI" altLang="sl-SI" sz="2200" dirty="0"/>
              <a:t>sestaviti je </a:t>
            </a:r>
            <a:r>
              <a:rPr lang="sl-SI" altLang="sl-SI" sz="2200" dirty="0" smtClean="0"/>
              <a:t>potrebno </a:t>
            </a:r>
            <a:r>
              <a:rPr lang="sl-SI" altLang="sl-SI" sz="2200" dirty="0"/>
              <a:t>dokument - sklep o izvedbi nadzora </a:t>
            </a:r>
            <a:r>
              <a:rPr lang="sl-SI" altLang="sl-SI" sz="2200" dirty="0" smtClean="0"/>
              <a:t>poročilu</a:t>
            </a:r>
            <a:r>
              <a:rPr lang="sl-SI" altLang="sl-SI" sz="2200" dirty="0"/>
              <a:t>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sl-SI" altLang="sl-SI" sz="2200" dirty="0"/>
          </a:p>
          <a:p>
            <a:pPr marL="274320" lvl="1" indent="0" eaLnBrk="1" hangingPunct="1">
              <a:buNone/>
            </a:pPr>
            <a:endParaRPr lang="sl-SI" altLang="sl-SI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09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48640" y="1277475"/>
            <a:ext cx="10955975" cy="5320099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sl-SI" sz="24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Prejeti računi (pazimo na: nastanek poslovnega dogodka, sestavine računa, davčna upravičenost stroška)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Izdani računi; tudi izdani računi iz VKR – potrjeni preko </a:t>
            </a:r>
            <a:r>
              <a:rPr lang="sl-SI" sz="2000" dirty="0" err="1"/>
              <a:t>miniBLAGAJNE</a:t>
            </a:r>
            <a:r>
              <a:rPr lang="sl-SI" sz="2000" dirty="0"/>
              <a:t> </a:t>
            </a:r>
          </a:p>
          <a:p>
            <a:pPr marL="617220" lvl="1" indent="-342900">
              <a:buFont typeface="Arial" panose="020B0604020202020204" pitchFamily="34" charset="0"/>
              <a:buChar char="•"/>
              <a:defRPr/>
            </a:pPr>
            <a:endParaRPr lang="sl-SI" sz="2000" dirty="0"/>
          </a:p>
          <a:p>
            <a:pPr lvl="2">
              <a:defRPr/>
            </a:pPr>
            <a:r>
              <a:rPr lang="sl-SI" sz="2000" dirty="0"/>
              <a:t>pri prejetih in izdanih računih upoštevati tudi kakovostne značilnosti dokumentov: </a:t>
            </a:r>
            <a:r>
              <a:rPr lang="sl-SI" sz="2000" dirty="0" smtClean="0"/>
              <a:t>razumljivost</a:t>
            </a:r>
            <a:r>
              <a:rPr lang="sl-SI" sz="2000" dirty="0"/>
              <a:t>, resničnost in poštenost </a:t>
            </a:r>
          </a:p>
          <a:p>
            <a:pPr marL="2034540" lvl="6" indent="-342900">
              <a:defRPr/>
            </a:pPr>
            <a:endParaRPr lang="sl-SI" sz="20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Izpiski iz transakcijskega računa (nujni); lahko sicer tudi letni promet, če je razvidno stanje na koncu dneva in vsebina transakcije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Blagajniški dnevnik s pripadajočimi blagajniškimi prejemki in izdatki – kdaj imamo blagajno?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Obračuni plač s pripadajočimi poročanji na FURS - Rek obrazci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Obračuni potnih stroškov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Register osnovnih sredstev (morajo voditi vsi, ki imajo osnovna sredstva)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sl-SI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sl-SI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sl-SI" dirty="0"/>
          </a:p>
        </p:txBody>
      </p:sp>
      <p:sp>
        <p:nvSpPr>
          <p:cNvPr id="2" name="Pravokotnik 1"/>
          <p:cNvSpPr/>
          <p:nvPr/>
        </p:nvSpPr>
        <p:spPr>
          <a:xfrm>
            <a:off x="703385" y="444254"/>
            <a:ext cx="110224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sl-SI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Osnove za pravilno LP in Obračun davka od dohodka </a:t>
            </a:r>
            <a:endParaRPr lang="sl-SI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99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45588" y="703385"/>
            <a:ext cx="10691446" cy="5468815"/>
          </a:xfrm>
        </p:spPr>
        <p:txBody>
          <a:bodyPr>
            <a:normAutofit/>
          </a:bodyPr>
          <a:lstStyle/>
          <a:p>
            <a:pPr marL="342900" lvl="2" indent="-342900">
              <a:spcBef>
                <a:spcPts val="370"/>
              </a:spcBef>
              <a:buClr>
                <a:srgbClr val="9BBB59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sl-SI" sz="2000" i="1" u="sng" dirty="0">
                <a:solidFill>
                  <a:srgbClr val="0070C0"/>
                </a:solidFill>
              </a:rPr>
              <a:t>Na podlagi  urejene dokumentacije dobimo verodostojne podatke, ki jih izkažemo v poslovnih knjigah.</a:t>
            </a:r>
          </a:p>
          <a:p>
            <a:pPr>
              <a:defRPr/>
            </a:pPr>
            <a:endParaRPr lang="sl-SI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l-SI" dirty="0"/>
              <a:t>Ne pozabimo: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l-SI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upoštevanje nastanka poslovnega dogodka je temeljna računovodska predpostavka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l-SI" sz="2000" dirty="0" err="1"/>
              <a:t>pripoznavanje</a:t>
            </a:r>
            <a:r>
              <a:rPr lang="sl-SI" sz="2000" dirty="0"/>
              <a:t> poslovnih dogodkov ne le po plačilu, ampak ob nastanku posl. dogodka (</a:t>
            </a:r>
            <a:r>
              <a:rPr lang="sl-SI" sz="2000" u="sng" dirty="0"/>
              <a:t>pazi konec poslovnega </a:t>
            </a:r>
            <a:r>
              <a:rPr lang="sl-SI" sz="2000" u="sng" dirty="0" smtClean="0"/>
              <a:t>leta, </a:t>
            </a:r>
            <a:r>
              <a:rPr lang="sl-SI" sz="2000" u="sng" dirty="0"/>
              <a:t>kateri računi še sodijo v preteklo leto</a:t>
            </a:r>
            <a:r>
              <a:rPr lang="sl-SI" sz="20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sestavek o knjigovodskih listinah govori, da se na podlagi knjigovodske listine izvede knjiženje poslovnega dogodka v knjige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vpisi v poslovne knjige si morajo slediti po časovnem zaporedju ter biti urejeni, popolni, pravilni in sprotni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hramba, verodostojnost poslovnih knjig ter dokumentacije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l-SI" sz="2000" dirty="0"/>
              <a:t>č</a:t>
            </a:r>
            <a:r>
              <a:rPr lang="sl-SI" sz="2000" dirty="0" smtClean="0"/>
              <a:t>etudi se </a:t>
            </a:r>
            <a:r>
              <a:rPr lang="sl-SI" sz="2000" dirty="0"/>
              <a:t>na „bilance“ ne </a:t>
            </a:r>
            <a:r>
              <a:rPr lang="sl-SI" sz="2000" dirty="0" smtClean="0"/>
              <a:t>spoznamo, </a:t>
            </a:r>
            <a:r>
              <a:rPr lang="sl-SI" sz="2000" dirty="0"/>
              <a:t>se trudimo razumeti postavke v njih – Zakaj?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sl-SI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3875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sta lesa">
  <a:themeElements>
    <a:clrScheme name="Vrsta les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rsta les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sta les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2813</TotalTime>
  <Words>2293</Words>
  <Application>Microsoft Office PowerPoint</Application>
  <PresentationFormat>Po meri</PresentationFormat>
  <Paragraphs>345</Paragraphs>
  <Slides>29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29</vt:i4>
      </vt:variant>
    </vt:vector>
  </HeadingPairs>
  <TitlesOfParts>
    <vt:vector size="30" baseType="lpstr">
      <vt:lpstr>Vrsta lesa</vt:lpstr>
      <vt:lpstr>  </vt:lpstr>
      <vt:lpstr>PowerPointova predstavitev</vt:lpstr>
      <vt:lpstr>PowerPointova predstavitev</vt:lpstr>
      <vt:lpstr> </vt:lpstr>
      <vt:lpstr>PowerPointova predstavitev</vt:lpstr>
      <vt:lpstr>Letno poročilo društev in nepridobitnih organizacij</vt:lpstr>
      <vt:lpstr>PowerPointova predstavitev</vt:lpstr>
      <vt:lpstr>PowerPointova predstavitev</vt:lpstr>
      <vt:lpstr>PowerPointova predstavitev</vt:lpstr>
      <vt:lpstr>Bilanca stanja</vt:lpstr>
      <vt:lpstr>Popis sredstev in obveznosti do njihovih virov</vt:lpstr>
      <vt:lpstr>Izkaz poslovnega izida</vt:lpstr>
      <vt:lpstr>PowerPointova predstavitev</vt:lpstr>
      <vt:lpstr>PowerPointova predstavitev</vt:lpstr>
      <vt:lpstr> Pridobitna in nepridobitna dejavnost </vt:lpstr>
      <vt:lpstr> Pridobitna in nepridobitna dejavnost </vt:lpstr>
      <vt:lpstr> Pridobitna in nepridobitna dejavnost </vt:lpstr>
      <vt:lpstr>Pridobitna in nepridobitna dejavnost </vt:lpstr>
      <vt:lpstr>  računovodska pojasnila </vt:lpstr>
      <vt:lpstr>PowerPointova predstavitev</vt:lpstr>
      <vt:lpstr>PowerPointova predstavitev</vt:lpstr>
      <vt:lpstr>Obračun davka od dohodka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DAVČNE BLAGAJNE in POTRJEVANJE RAČUNOV</dc:title>
  <dc:creator>Plantan</dc:creator>
  <cp:lastModifiedBy>Uporabnik sistema Windows</cp:lastModifiedBy>
  <cp:revision>160</cp:revision>
  <cp:lastPrinted>2016-01-25T11:21:17Z</cp:lastPrinted>
  <dcterms:created xsi:type="dcterms:W3CDTF">2016-01-23T14:31:54Z</dcterms:created>
  <dcterms:modified xsi:type="dcterms:W3CDTF">2022-02-10T11:07:48Z</dcterms:modified>
</cp:coreProperties>
</file>