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5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029200" cy="5029200"/>
          </a:xfrm>
          <a:prstGeom prst="ellipse">
            <a:avLst/>
          </a:prstGeom>
          <a:solidFill>
            <a:srgbClr val="355F2E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3" name="Shape 1"/>
          <p:cNvSpPr/>
          <p:nvPr/>
        </p:nvSpPr>
        <p:spPr>
          <a:xfrm>
            <a:off x="9692640" y="-548640"/>
            <a:ext cx="2926080" cy="2926080"/>
          </a:xfrm>
          <a:prstGeom prst="ellipse">
            <a:avLst/>
          </a:prstGeom>
          <a:solidFill>
            <a:srgbClr val="6E9B4E">
              <a:alpha val="30000"/>
            </a:srgbClr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4" name="Shape 2"/>
          <p:cNvSpPr/>
          <p:nvPr/>
        </p:nvSpPr>
        <p:spPr>
          <a:xfrm>
            <a:off x="-1463040" y="4754880"/>
            <a:ext cx="3840480" cy="3840480"/>
          </a:xfrm>
          <a:prstGeom prst="ellipse">
            <a:avLst/>
          </a:prstGeom>
          <a:solidFill>
            <a:srgbClr val="355F2E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731520" y="19659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2331720"/>
            <a:ext cx="98755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Individual to Policy:</a:t>
            </a:r>
            <a:endParaRPr lang="en-US" sz="40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We Co-Create a Green Future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777240" y="4251960"/>
            <a:ext cx="1280160" cy="0"/>
          </a:xfrm>
          <a:prstGeom prst="line">
            <a:avLst/>
          </a:prstGeom>
          <a:noFill/>
          <a:ln w="38100">
            <a:solidFill>
              <a:srgbClr val="6E9B4E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8" name="Text 6"/>
          <p:cNvSpPr/>
          <p:nvPr/>
        </p:nvSpPr>
        <p:spPr>
          <a:xfrm>
            <a:off x="731520" y="44348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Lejla Imamovic Leric, PhD.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31520" y="48006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7D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Novo mesto, Faculty of Organizational Studies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04 · POLICY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Frameworks: EU &amp; National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777240" cy="77724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5" name="Image 0" descr="/home/claude/greenfuture/icons/scale_fore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722" y="2076602"/>
            <a:ext cx="373075" cy="3730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87452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European Green Deal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846320" y="1828800"/>
            <a:ext cx="6400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EU’s overarching strategy for a climate-neutral, competitive economy.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8640" y="3017520"/>
            <a:ext cx="777240" cy="77724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9" name="Image 1" descr="/home/claude/greenfuture/icons/globe_fore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22" y="3219602"/>
            <a:ext cx="373075" cy="3730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00200" y="301752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European Climate Law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4846320" y="2971800"/>
            <a:ext cx="6400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Turns the 2050 climate-neutrality goal into binding targets for member states.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548640" y="4160520"/>
            <a:ext cx="777240" cy="77724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3" name="Image 2" descr="/home/claude/greenfuture/icons/handshake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722" y="4362602"/>
            <a:ext cx="373075" cy="3730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00200" y="416052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Climate Change Fund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846320" y="4114800"/>
            <a:ext cx="6400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Finances education, community and adaptation projects across Slovenia.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17" name="Text 12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04 · POLICY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Food Security Meets Climate Policy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6492240" cy="35661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822960" y="2057400"/>
            <a:ext cx="5943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“Climate change affects yield, quality, people, and infrastructure — and the risks will keep growing without effective adaptation measures.”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342900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Tjaša Pogačar, Biotechnical Faculty, University of Ljubljana (2026)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822960" y="3931920"/>
            <a:ext cx="5760720" cy="0"/>
          </a:xfrm>
          <a:prstGeom prst="line">
            <a:avLst/>
          </a:prstGeom>
          <a:noFill/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8" name="Text 6"/>
          <p:cNvSpPr/>
          <p:nvPr/>
        </p:nvSpPr>
        <p:spPr>
          <a:xfrm>
            <a:off x="822960" y="4114800"/>
            <a:ext cx="5943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Slovenia’s food system is import-dependent and exposed to geopolitical shocks — effective policy must pair mitigation with adaptation.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589520" y="2286000"/>
            <a:ext cx="1463040" cy="1463040"/>
          </a:xfrm>
          <a:prstGeom prst="ellipse">
            <a:avLst/>
          </a:prstGeom>
          <a:solidFill>
            <a:srgbClr val="6E9B4E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0" name="Image 0" descr="/home/claude/greenfuture/icons/warning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910" y="2666390"/>
            <a:ext cx="702259" cy="70225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315200" y="393192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Adaptation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9FC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05 · SYNTHESIS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Co-Creation Loop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914400" y="2834640"/>
            <a:ext cx="1371600" cy="13716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5" name="Image 0" descr="/home/claude/greenfuture/icons/leaf_fore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016" y="3191256"/>
            <a:ext cx="658368" cy="6583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4360" y="434340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2286000" y="3520440"/>
            <a:ext cx="1874520" cy="0"/>
          </a:xfrm>
          <a:prstGeom prst="line">
            <a:avLst/>
          </a:prstGeom>
          <a:noFill/>
          <a:ln w="31750">
            <a:solidFill>
              <a:srgbClr val="6E9B4E"/>
            </a:solidFill>
            <a:prstDash val="solid"/>
            <a:tailEnd type="triangle"/>
          </a:ln>
        </p:spPr>
        <p:txBody>
          <a:bodyPr/>
          <a:lstStyle/>
          <a:p>
            <a:endParaRPr lang="en-SI"/>
          </a:p>
        </p:txBody>
      </p:sp>
      <p:sp>
        <p:nvSpPr>
          <p:cNvPr id="8" name="Shape 5"/>
          <p:cNvSpPr/>
          <p:nvPr/>
        </p:nvSpPr>
        <p:spPr>
          <a:xfrm>
            <a:off x="4160520" y="2834640"/>
            <a:ext cx="1371600" cy="13716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9" name="Image 1" descr="/home/claude/greenfuture/icons/users_fore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136" y="3191256"/>
            <a:ext cx="658368" cy="6583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840480" y="434340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5532120" y="3520440"/>
            <a:ext cx="1874520" cy="0"/>
          </a:xfrm>
          <a:prstGeom prst="line">
            <a:avLst/>
          </a:prstGeom>
          <a:noFill/>
          <a:ln w="31750">
            <a:solidFill>
              <a:srgbClr val="6E9B4E"/>
            </a:solidFill>
            <a:prstDash val="solid"/>
            <a:tailEnd type="triangle"/>
          </a:ln>
        </p:spPr>
        <p:txBody>
          <a:bodyPr/>
          <a:lstStyle/>
          <a:p>
            <a:endParaRPr lang="en-SI"/>
          </a:p>
        </p:txBody>
      </p:sp>
      <p:sp>
        <p:nvSpPr>
          <p:cNvPr id="12" name="Shape 8"/>
          <p:cNvSpPr/>
          <p:nvPr/>
        </p:nvSpPr>
        <p:spPr>
          <a:xfrm>
            <a:off x="7406640" y="2834640"/>
            <a:ext cx="1371600" cy="13716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3" name="Image 2" descr="/home/claude/greenfuture/icons/grad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3256" y="3191256"/>
            <a:ext cx="658368" cy="6583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086600" y="434340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</a:t>
            </a:r>
            <a:endParaRPr lang="en-US" sz="1400" dirty="0"/>
          </a:p>
        </p:txBody>
      </p:sp>
      <p:sp>
        <p:nvSpPr>
          <p:cNvPr id="15" name="Shape 10"/>
          <p:cNvSpPr/>
          <p:nvPr/>
        </p:nvSpPr>
        <p:spPr>
          <a:xfrm>
            <a:off x="8778240" y="3520440"/>
            <a:ext cx="1645920" cy="0"/>
          </a:xfrm>
          <a:prstGeom prst="line">
            <a:avLst/>
          </a:prstGeom>
          <a:noFill/>
          <a:ln w="31750">
            <a:solidFill>
              <a:srgbClr val="6E9B4E"/>
            </a:solidFill>
            <a:prstDash val="solid"/>
            <a:tailEnd type="triangle"/>
          </a:ln>
        </p:spPr>
        <p:txBody>
          <a:bodyPr/>
          <a:lstStyle/>
          <a:p>
            <a:endParaRPr lang="en-SI"/>
          </a:p>
        </p:txBody>
      </p:sp>
      <p:sp>
        <p:nvSpPr>
          <p:cNvPr id="16" name="Shape 11"/>
          <p:cNvSpPr/>
          <p:nvPr/>
        </p:nvSpPr>
        <p:spPr>
          <a:xfrm>
            <a:off x="10424160" y="2834640"/>
            <a:ext cx="1371600" cy="13716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7" name="Image 3" descr="/home/claude/greenfuture/icons/scale_fores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0776" y="3191256"/>
            <a:ext cx="658368" cy="6583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0104120" y="434340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</a:t>
            </a:r>
            <a:endParaRPr lang="en-US" sz="1400" dirty="0"/>
          </a:p>
        </p:txBody>
      </p:sp>
      <p:sp>
        <p:nvSpPr>
          <p:cNvPr id="19" name="Shape 13"/>
          <p:cNvSpPr/>
          <p:nvPr/>
        </p:nvSpPr>
        <p:spPr>
          <a:xfrm>
            <a:off x="1600200" y="4892040"/>
            <a:ext cx="10149840" cy="0"/>
          </a:xfrm>
          <a:prstGeom prst="line">
            <a:avLst/>
          </a:prstGeom>
          <a:noFill/>
          <a:ln w="19050">
            <a:solidFill>
              <a:srgbClr val="9FC98A"/>
            </a:solidFill>
            <a:prstDash val="dash"/>
            <a:tailEnd type="triangle"/>
          </a:ln>
        </p:spPr>
        <p:txBody>
          <a:bodyPr/>
          <a:lstStyle/>
          <a:p>
            <a:endParaRPr lang="en-SI"/>
          </a:p>
        </p:txBody>
      </p:sp>
      <p:sp>
        <p:nvSpPr>
          <p:cNvPr id="20" name="Text 14"/>
          <p:cNvSpPr/>
          <p:nvPr/>
        </p:nvSpPr>
        <p:spPr>
          <a:xfrm>
            <a:off x="914400" y="5029200"/>
            <a:ext cx="10149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C7D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Feedback: policy shapes conditions for individual and community action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822960" y="539496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level reinforces the next. Policy without buy-in stalls; individual action without policy support cannot scale.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05 · SYNTHESIS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Barriers to Address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BF3EC"/>
          </a:solidFill>
          <a:ln w="12700">
            <a:solidFill>
              <a:srgbClr val="F0DFC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822960" y="2039112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 gaps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2496312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everyone yet connects daily choices to climate outcomes.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989320" y="187452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BF3EC"/>
          </a:solidFill>
          <a:ln w="12700">
            <a:solidFill>
              <a:srgbClr val="F0DFC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8" name="Text 6"/>
          <p:cNvSpPr/>
          <p:nvPr/>
        </p:nvSpPr>
        <p:spPr>
          <a:xfrm>
            <a:off x="6263640" y="2039112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Siloed action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263640" y="2496312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Individuals, schools, communities and policymakers often work in isolation.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352044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BF3EC"/>
          </a:solidFill>
          <a:ln w="12700">
            <a:solidFill>
              <a:srgbClr val="F0DFC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1" name="Text 9"/>
          <p:cNvSpPr/>
          <p:nvPr/>
        </p:nvSpPr>
        <p:spPr>
          <a:xfrm>
            <a:off x="822960" y="3685032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thinking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4142232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and political cycles rarely match the pace of climate change.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989320" y="352044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BF3EC"/>
          </a:solidFill>
          <a:ln w="12700">
            <a:solidFill>
              <a:srgbClr val="F0DFC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4" name="Text 12"/>
          <p:cNvSpPr/>
          <p:nvPr/>
        </p:nvSpPr>
        <p:spPr>
          <a:xfrm>
            <a:off x="6263640" y="3685032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Unequal access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263640" y="4142232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Resources, training and green infrastructure are not evenly distributed.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05 · SYNTHESIS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Enablers That Work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Shape 3"/>
          <p:cNvSpPr/>
          <p:nvPr/>
        </p:nvSpPr>
        <p:spPr>
          <a:xfrm>
            <a:off x="731520" y="2148840"/>
            <a:ext cx="822960" cy="82296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6" name="Image 0" descr="/home/claude/greenfuture/icons/check_fore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490" y="236281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01168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Demonstration practices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737360" y="2441448"/>
            <a:ext cx="3749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sites make change tangible and replicable across sectors.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989320" y="187452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0" name="Shape 7"/>
          <p:cNvSpPr/>
          <p:nvPr/>
        </p:nvSpPr>
        <p:spPr>
          <a:xfrm>
            <a:off x="6172200" y="2148840"/>
            <a:ext cx="822960" cy="82296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1" name="Image 1" descr="/home/claude/greenfuture/icons/handshake_fore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170" y="2362810"/>
            <a:ext cx="395021" cy="39502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78040" y="201168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Cross-sector partnerships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178040" y="2441448"/>
            <a:ext cx="3749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Ministries, schools, NGOs and communities share ownership.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548640" y="352044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5" name="Shape 11"/>
          <p:cNvSpPr/>
          <p:nvPr/>
        </p:nvSpPr>
        <p:spPr>
          <a:xfrm>
            <a:off x="731520" y="3794760"/>
            <a:ext cx="822960" cy="82296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6" name="Image 2" descr="/home/claude/greenfuture/icons/bulb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490" y="4008730"/>
            <a:ext cx="395021" cy="39502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37360" y="36576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competence frameworks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737360" y="4087368"/>
            <a:ext cx="3749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reference points like GreenComp align training everywhere.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5989320" y="352044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20" name="Shape 15"/>
          <p:cNvSpPr/>
          <p:nvPr/>
        </p:nvSpPr>
        <p:spPr>
          <a:xfrm>
            <a:off x="6172200" y="3794760"/>
            <a:ext cx="822960" cy="82296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21" name="Image 3" descr="/home/claude/greenfuture/icons/globe_fores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6170" y="4008730"/>
            <a:ext cx="395021" cy="39502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78040" y="36576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Visibility platforms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7178040" y="4087368"/>
            <a:ext cx="3749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maps like DovoljZaVse.si turn isolated efforts into a movement.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06 · CALL TO ACTION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Each Level Can Do Now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20440" cy="397764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Shape 3"/>
          <p:cNvSpPr/>
          <p:nvPr/>
        </p:nvSpPr>
        <p:spPr>
          <a:xfrm>
            <a:off x="822960" y="2103120"/>
            <a:ext cx="731520" cy="73152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6" name="Image 0" descr="/home/claude/greenfuture/icons/leaf_fore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155" y="2293315"/>
            <a:ext cx="351130" cy="3511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97180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Individuals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22960" y="35661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toward plant-based, local food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22960" y="42519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active or shared mobility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22960" y="49377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about climate action with others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389120" y="1828800"/>
            <a:ext cx="3520440" cy="3977640"/>
          </a:xfrm>
          <a:prstGeom prst="roundRect">
            <a:avLst>
              <a:gd name="adj" fmla="val 2597"/>
            </a:avLst>
          </a:prstGeom>
          <a:solidFill>
            <a:srgbClr val="2C5F2D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2" name="Shape 9"/>
          <p:cNvSpPr/>
          <p:nvPr/>
        </p:nvSpPr>
        <p:spPr>
          <a:xfrm>
            <a:off x="4663440" y="2103120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3" name="Image 1" descr="/home/claude/greenfuture/icons/users_fore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635" y="2293315"/>
            <a:ext cx="351130" cy="35113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663440" y="297180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Institutions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4663440" y="35661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E9F1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or launch demonstration practices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663440" y="42519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E9F1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staff using GreenComp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4663440" y="49377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E9F1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and share local initiatives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8229600" y="1828800"/>
            <a:ext cx="3520440" cy="397764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9" name="Shape 15"/>
          <p:cNvSpPr/>
          <p:nvPr/>
        </p:nvSpPr>
        <p:spPr>
          <a:xfrm>
            <a:off x="8503920" y="2103120"/>
            <a:ext cx="731520" cy="73152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20" name="Image 2" descr="/home/claude/greenfuture/icons/scale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4115" y="2293315"/>
            <a:ext cx="351130" cy="35113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503920" y="297180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</a:t>
            </a:r>
            <a:endParaRPr lang="en-US" sz="1700" dirty="0"/>
          </a:p>
        </p:txBody>
      </p:sp>
      <p:sp>
        <p:nvSpPr>
          <p:cNvPr id="22" name="Text 17"/>
          <p:cNvSpPr/>
          <p:nvPr/>
        </p:nvSpPr>
        <p:spPr>
          <a:xfrm>
            <a:off x="8503920" y="35661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education and adaptation together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8503920" y="42519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Simplify access for grassroots projects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8503920" y="49377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 short-term budgets with long-term goals</a:t>
            </a:r>
            <a:endParaRPr lang="en-US" sz="1200" dirty="0"/>
          </a:p>
        </p:txBody>
      </p:sp>
      <p:sp>
        <p:nvSpPr>
          <p:cNvPr id="25" name="Text 20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26" name="Text 21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371600"/>
            <a:ext cx="4114800" cy="4114800"/>
          </a:xfrm>
          <a:prstGeom prst="ellipse">
            <a:avLst/>
          </a:prstGeom>
          <a:solidFill>
            <a:srgbClr val="355F2E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3" name="Text 1"/>
          <p:cNvSpPr/>
          <p:nvPr/>
        </p:nvSpPr>
        <p:spPr>
          <a:xfrm>
            <a:off x="731520" y="21031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9FC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2514600"/>
            <a:ext cx="10058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green future is co-created —</a:t>
            </a:r>
            <a:endParaRPr lang="en-US" sz="32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delivered top-down.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411480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E9F1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choices, education, communities and policy only work when they move together — each step making the next one possible.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62956" y="1554480"/>
            <a:ext cx="1463040" cy="1463040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3" name="Image 0" descr="/home/claude/greenfuture/icons/handshak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346" y="1934870"/>
            <a:ext cx="702259" cy="7022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0" y="320040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0" y="3931920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0" y="466344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Lejla Imamovic Leric, PhD.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Sources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947672"/>
            <a:ext cx="109728" cy="109728"/>
          </a:xfrm>
          <a:prstGeom prst="ellipse">
            <a:avLst/>
          </a:prstGeom>
          <a:solidFill>
            <a:srgbClr val="6E9B4E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86868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Zavod RS za šolstvo (ZRSŠ)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68680" y="21031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Goals and Content in Education / Podnebni cilji in vsebine v vzgoji in izobraževanju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242316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zrss.si/projekti/podnebni-cilji-in-vsebine-v-vzgoji-in-izobrazevanju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999232"/>
            <a:ext cx="109728" cy="109728"/>
          </a:xfrm>
          <a:prstGeom prst="ellipse">
            <a:avLst/>
          </a:prstGeom>
          <a:solidFill>
            <a:srgbClr val="6E9B4E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9" name="Text 7"/>
          <p:cNvSpPr/>
          <p:nvPr/>
        </p:nvSpPr>
        <p:spPr>
          <a:xfrm>
            <a:off x="868680" y="2788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European Commission — Climate Action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68680" y="31546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Youth &amp; Climate / Mladi in podnebje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868680" y="34747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climate.ec.europa.eu/citizens/youth-climate_sl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4050792"/>
            <a:ext cx="109728" cy="109728"/>
          </a:xfrm>
          <a:prstGeom prst="ellipse">
            <a:avLst/>
          </a:prstGeom>
          <a:solidFill>
            <a:srgbClr val="6E9B4E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13" name="Text 11"/>
          <p:cNvSpPr/>
          <p:nvPr/>
        </p:nvSpPr>
        <p:spPr>
          <a:xfrm>
            <a:off x="868680" y="38404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Umanotera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68680" y="4206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Climate Change and Food During the Lifelong Learning Weeks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68680" y="452628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umanotera.org/novice/o-podnebnih-spremembah-in-o-prehrani-v-casu-tednov-vsezivljenjskega-ucenja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OVERVIEW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 — 30 Minutes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6E9B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463040" y="1783080"/>
            <a:ext cx="7772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Individual Action and Policy Must Meet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692640" y="1783080"/>
            <a:ext cx="1920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386584"/>
            <a:ext cx="11064240" cy="0"/>
          </a:xfrm>
          <a:prstGeom prst="line">
            <a:avLst/>
          </a:prstGeom>
          <a:noFill/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8" name="Text 6"/>
          <p:cNvSpPr/>
          <p:nvPr/>
        </p:nvSpPr>
        <p:spPr>
          <a:xfrm>
            <a:off x="548640" y="2441448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6E9B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463040" y="2441448"/>
            <a:ext cx="7772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Climate Challenge Today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692640" y="2441448"/>
            <a:ext cx="1920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3044952"/>
            <a:ext cx="11064240" cy="0"/>
          </a:xfrm>
          <a:prstGeom prst="line">
            <a:avLst/>
          </a:prstGeom>
          <a:noFill/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2" name="Text 10"/>
          <p:cNvSpPr/>
          <p:nvPr/>
        </p:nvSpPr>
        <p:spPr>
          <a:xfrm>
            <a:off x="548640" y="3099816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6E9B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463040" y="3099816"/>
            <a:ext cx="7772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Individuals Can Do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692640" y="3099816"/>
            <a:ext cx="1920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3703320"/>
            <a:ext cx="11064240" cy="0"/>
          </a:xfrm>
          <a:prstGeom prst="line">
            <a:avLst/>
          </a:prstGeom>
          <a:noFill/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6" name="Text 14"/>
          <p:cNvSpPr/>
          <p:nvPr/>
        </p:nvSpPr>
        <p:spPr>
          <a:xfrm>
            <a:off x="548640" y="3758184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6E9B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463040" y="3758184"/>
            <a:ext cx="7772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 as a Bridge to Systemic Change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692640" y="3758184"/>
            <a:ext cx="1920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4361688"/>
            <a:ext cx="11064240" cy="0"/>
          </a:xfrm>
          <a:prstGeom prst="line">
            <a:avLst/>
          </a:prstGeom>
          <a:noFill/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20" name="Text 18"/>
          <p:cNvSpPr/>
          <p:nvPr/>
        </p:nvSpPr>
        <p:spPr>
          <a:xfrm>
            <a:off x="548640" y="4416552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6E9B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463040" y="4416552"/>
            <a:ext cx="7772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Communities and Policy Frameworks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9692640" y="4416552"/>
            <a:ext cx="1920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48640" y="5020056"/>
            <a:ext cx="11064240" cy="0"/>
          </a:xfrm>
          <a:prstGeom prst="line">
            <a:avLst/>
          </a:prstGeom>
          <a:noFill/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24" name="Text 22"/>
          <p:cNvSpPr/>
          <p:nvPr/>
        </p:nvSpPr>
        <p:spPr>
          <a:xfrm>
            <a:off x="548640" y="5074920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6E9B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1463040" y="5074920"/>
            <a:ext cx="77724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Co-Creating the Future: Synthesis &amp; Call to Action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692640" y="5074920"/>
            <a:ext cx="1920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58704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 Lejla Imamovic Leric, PhD.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01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Climate Challenge Today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347472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  <a:effectLst>
            <a:outerShdw blurRad="101600" dist="38100" dir="5400000" algn="bl" rotWithShape="0">
              <a:srgbClr val="2C5F2D">
                <a:alpha val="12000"/>
              </a:srgbClr>
            </a:outerShdw>
          </a:effectLst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777240" y="2194560"/>
            <a:ext cx="3017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~1/3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777240" y="329184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global human-caused greenhouse gas emissions come from the food system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43400" y="1920240"/>
            <a:ext cx="347472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  <a:effectLst>
            <a:outerShdw blurRad="101600" dist="38100" dir="5400000" algn="bl" rotWithShape="0">
              <a:srgbClr val="2C5F2D">
                <a:alpha val="12000"/>
              </a:srgbClr>
            </a:outerShdw>
          </a:effectLst>
        </p:spPr>
        <p:txBody>
          <a:bodyPr/>
          <a:lstStyle/>
          <a:p>
            <a:endParaRPr lang="en-SI"/>
          </a:p>
        </p:txBody>
      </p:sp>
      <p:sp>
        <p:nvSpPr>
          <p:cNvPr id="8" name="Text 6"/>
          <p:cNvSpPr/>
          <p:nvPr/>
        </p:nvSpPr>
        <p:spPr>
          <a:xfrm>
            <a:off x="4572000" y="2194560"/>
            <a:ext cx="3017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3x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4572000" y="329184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farmland than Slovenia needs to be food-secure, making supply import-dependent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138160" y="1920240"/>
            <a:ext cx="347472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  <a:effectLst>
            <a:outerShdw blurRad="101600" dist="38100" dir="5400000" algn="bl" rotWithShape="0">
              <a:srgbClr val="2C5F2D">
                <a:alpha val="12000"/>
              </a:srgbClr>
            </a:outerShdw>
          </a:effectLst>
        </p:spPr>
        <p:txBody>
          <a:bodyPr/>
          <a:lstStyle/>
          <a:p>
            <a:endParaRPr lang="en-SI"/>
          </a:p>
        </p:txBody>
      </p:sp>
      <p:sp>
        <p:nvSpPr>
          <p:cNvPr id="11" name="Text 9"/>
          <p:cNvSpPr/>
          <p:nvPr/>
        </p:nvSpPr>
        <p:spPr>
          <a:xfrm>
            <a:off x="8366760" y="2194560"/>
            <a:ext cx="3017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60+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8366760" y="329184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grassroots sustainability initiatives already mapped across Slovenian communities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5029200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droughts, heatwaves, frost, storms and hail already threaten crop yield and quality in Slovenia — risks that will keep intensifying without adaptation.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02 · INDIVIDUAL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Individuals Can Do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777240" cy="77724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5" name="Image 0" descr="/home/claude/greenfuture/icons/leaf_fore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722" y="2076602"/>
            <a:ext cx="373075" cy="3730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874520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choices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0" y="1828800"/>
            <a:ext cx="6675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Shifting toward more plant-based, local, seasonal and minimally processed food is one of the simplest, most effective ways to cut a personal carbon footprint.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8640" y="3017520"/>
            <a:ext cx="777240" cy="77724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9" name="Image 1" descr="/home/claude/greenfuture/icons/seedling_fore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22" y="3219602"/>
            <a:ext cx="373075" cy="3730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00200" y="3017520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Everyday consumption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4572000" y="2971800"/>
            <a:ext cx="6675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Choosing durable, repairable and organic products reduces both emissions and waste across the whole value chain.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548640" y="4160520"/>
            <a:ext cx="777240" cy="77724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3" name="Image 2" descr="/home/claude/greenfuture/icons/globe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722" y="4362602"/>
            <a:ext cx="373075" cy="3730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00200" y="4160520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Mobility &amp; energy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572000" y="4114800"/>
            <a:ext cx="6675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transport, shared mobility and household energy choices remain within everyone’s direct control.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17" name="Text 12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02 · COMMUNITY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 Communities as Catalysts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6400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“Energy, food, mobility and consumption are the four areas where community practice contributes most to slowing climate change.”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48640" y="315468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Robert Hall, Suderbyn Community Lab / ECOLISE network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3703320"/>
            <a:ext cx="640080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7" name="Text 5"/>
          <p:cNvSpPr/>
          <p:nvPr/>
        </p:nvSpPr>
        <p:spPr>
          <a:xfrm>
            <a:off x="777240" y="3886200"/>
            <a:ext cx="5943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Community-led mitigation is not only a moral duty — it delivers quality of life, savings, local economic opportunity and green jobs.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589520" y="1920240"/>
            <a:ext cx="1371600" cy="1371600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9" name="Image 0" descr="/home/claude/greenfuture/icons/users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136" y="2276856"/>
            <a:ext cx="658368" cy="65836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406640" y="3429000"/>
            <a:ext cx="1737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60+</a:t>
            </a:r>
            <a:endParaRPr lang="en-US" sz="3400" dirty="0"/>
          </a:p>
        </p:txBody>
      </p:sp>
      <p:sp>
        <p:nvSpPr>
          <p:cNvPr id="11" name="Text 8"/>
          <p:cNvSpPr/>
          <p:nvPr/>
        </p:nvSpPr>
        <p:spPr>
          <a:xfrm>
            <a:off x="7223760" y="4069080"/>
            <a:ext cx="2103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community initiatives mapped in Slovenia (DovoljZaVse.si platform)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02 · YOUTH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Youth: Building Tomorrow’s Changemakers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429000" cy="324612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Shape 3"/>
          <p:cNvSpPr/>
          <p:nvPr/>
        </p:nvSpPr>
        <p:spPr>
          <a:xfrm>
            <a:off x="868680" y="2286000"/>
            <a:ext cx="731520" cy="73152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6" name="Image 0" descr="/home/claude/greenfuture/icons/child_fore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" y="2476195"/>
            <a:ext cx="351130" cy="3511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20040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“Our Planet, Our Future”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22960" y="370332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European Commission’s learning hub explains the science of climate change and how everyone can act.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297680" y="1965960"/>
            <a:ext cx="3429000" cy="324612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0" name="Shape 7"/>
          <p:cNvSpPr/>
          <p:nvPr/>
        </p:nvSpPr>
        <p:spPr>
          <a:xfrm>
            <a:off x="4617720" y="2286000"/>
            <a:ext cx="731520" cy="73152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1" name="Image 1" descr="/home/claude/greenfuture/icons/bullseye_fores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915" y="2476195"/>
            <a:ext cx="351130" cy="3511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72000" y="320040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tools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4572000" y="370332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and energy quizzes are available in every EU language plus Mandarin, alongside a hands-on climate-action board game.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046720" y="1965960"/>
            <a:ext cx="3429000" cy="324612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5" name="Shape 11"/>
          <p:cNvSpPr/>
          <p:nvPr/>
        </p:nvSpPr>
        <p:spPr>
          <a:xfrm>
            <a:off x="8366760" y="2286000"/>
            <a:ext cx="731520" cy="73152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6" name="Image 2" descr="/home/claude/greenfuture/icons/book_fore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6955" y="2476195"/>
            <a:ext cx="351130" cy="35113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21040" y="320040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Youth publications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8321040" y="370332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“Fighting Climate Change Together” and guidance on how to talk about climate action equip young people to engage others.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03 · EDUCATION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Rethinking Education Systems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Slovenia’s “Climate Goals and Content in Education” measure (2022–2023)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2148840"/>
            <a:ext cx="6400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Funded through the national Climate Change Fund and led by the Ministry of Education alongside the National Education Institute, the VET Centre, the Slovenian Institute for Adult Education and CŠOD.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3657600"/>
            <a:ext cx="24688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7" name="Text 5"/>
          <p:cNvSpPr/>
          <p:nvPr/>
        </p:nvSpPr>
        <p:spPr>
          <a:xfrm>
            <a:off x="548640" y="37947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38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640080" y="4617720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educational institutions took part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46120" y="3657600"/>
            <a:ext cx="24688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0" name="Text 8"/>
          <p:cNvSpPr/>
          <p:nvPr/>
        </p:nvSpPr>
        <p:spPr>
          <a:xfrm>
            <a:off x="3246120" y="37947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3337560" y="4617720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kindergartens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943600" y="3657600"/>
            <a:ext cx="24688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3" name="Text 11"/>
          <p:cNvSpPr/>
          <p:nvPr/>
        </p:nvSpPr>
        <p:spPr>
          <a:xfrm>
            <a:off x="5943600" y="37947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6035040" y="4617720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schools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641080" y="3657600"/>
            <a:ext cx="24688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1E8DA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16" name="Text 14"/>
          <p:cNvSpPr/>
          <p:nvPr/>
        </p:nvSpPr>
        <p:spPr>
          <a:xfrm>
            <a:off x="8641080" y="37947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8732520" y="4617720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secondary schools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863840" y="1737360"/>
            <a:ext cx="1280160" cy="1280160"/>
          </a:xfrm>
          <a:prstGeom prst="ellipse">
            <a:avLst/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19" name="Image 0" descr="/home/claude/greenfuture/icons/school_fore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682" y="2070202"/>
            <a:ext cx="614477" cy="614477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03 · EDUCATION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Pilot to System-Wide Practice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interconnected components define a whole-institution approach to sustainability education: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3429000" cy="1234440"/>
          </a:xfrm>
          <a:prstGeom prst="roundRect">
            <a:avLst>
              <a:gd name="adj" fmla="val 5926"/>
            </a:avLst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6" name="Text 4"/>
          <p:cNvSpPr/>
          <p:nvPr/>
        </p:nvSpPr>
        <p:spPr>
          <a:xfrm>
            <a:off x="731520" y="2286000"/>
            <a:ext cx="30632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environment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251960" y="2286000"/>
            <a:ext cx="3429000" cy="1234440"/>
          </a:xfrm>
          <a:prstGeom prst="roundRect">
            <a:avLst>
              <a:gd name="adj" fmla="val 5926"/>
            </a:avLst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8" name="Text 6"/>
          <p:cNvSpPr/>
          <p:nvPr/>
        </p:nvSpPr>
        <p:spPr>
          <a:xfrm>
            <a:off x="4434840" y="2286000"/>
            <a:ext cx="30632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Pedagogy &amp; didactics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955280" y="2286000"/>
            <a:ext cx="3429000" cy="1234440"/>
          </a:xfrm>
          <a:prstGeom prst="roundRect">
            <a:avLst>
              <a:gd name="adj" fmla="val 5926"/>
            </a:avLst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10" name="Text 8"/>
          <p:cNvSpPr/>
          <p:nvPr/>
        </p:nvSpPr>
        <p:spPr>
          <a:xfrm>
            <a:off x="8138160" y="2286000"/>
            <a:ext cx="30632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development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3794760"/>
            <a:ext cx="3429000" cy="1234440"/>
          </a:xfrm>
          <a:prstGeom prst="roundRect">
            <a:avLst>
              <a:gd name="adj" fmla="val 5926"/>
            </a:avLst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12" name="Text 10"/>
          <p:cNvSpPr/>
          <p:nvPr/>
        </p:nvSpPr>
        <p:spPr>
          <a:xfrm>
            <a:off x="731520" y="3794760"/>
            <a:ext cx="30632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&amp; vision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251960" y="3794760"/>
            <a:ext cx="3429000" cy="1234440"/>
          </a:xfrm>
          <a:prstGeom prst="roundRect">
            <a:avLst>
              <a:gd name="adj" fmla="val 5926"/>
            </a:avLst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14" name="Text 12"/>
          <p:cNvSpPr/>
          <p:nvPr/>
        </p:nvSpPr>
        <p:spPr>
          <a:xfrm>
            <a:off x="4434840" y="3794760"/>
            <a:ext cx="30632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operations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955280" y="3794760"/>
            <a:ext cx="3429000" cy="1234440"/>
          </a:xfrm>
          <a:prstGeom prst="roundRect">
            <a:avLst>
              <a:gd name="adj" fmla="val 5926"/>
            </a:avLst>
          </a:prstGeom>
          <a:solidFill>
            <a:srgbClr val="E3EEDA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16" name="Text 14"/>
          <p:cNvSpPr/>
          <p:nvPr/>
        </p:nvSpPr>
        <p:spPr>
          <a:xfrm>
            <a:off x="8138160" y="3794760"/>
            <a:ext cx="30632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Curriculum documents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54406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institutions went further, becoming demonstration sites for sustainable pedagogical practice.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E9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03 · EDUCATION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Building Competencies for Sustainability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1554480" cy="1554480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SI"/>
          </a:p>
        </p:txBody>
      </p:sp>
      <p:pic>
        <p:nvPicPr>
          <p:cNvPr id="5" name="Image 0" descr="/home/claude/greenfuture/icons/bulb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245" y="2415845"/>
            <a:ext cx="746150" cy="74615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468880" y="1965960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4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GreenComp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2468880" y="2468880"/>
            <a:ext cx="8778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European Sustainability Competence Framework — translated into Slovenian as part of the national climate-education measure.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3776472"/>
            <a:ext cx="109728" cy="109728"/>
          </a:xfrm>
          <a:prstGeom prst="ellipse">
            <a:avLst/>
          </a:prstGeom>
          <a:solidFill>
            <a:srgbClr val="6E9B4E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9" name="Text 6"/>
          <p:cNvSpPr/>
          <p:nvPr/>
        </p:nvSpPr>
        <p:spPr>
          <a:xfrm>
            <a:off x="914400" y="3593592"/>
            <a:ext cx="10241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Defines the knowledge, skills and attitudes learners and educators need for the green transition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40080" y="4343400"/>
            <a:ext cx="109728" cy="109728"/>
          </a:xfrm>
          <a:prstGeom prst="ellipse">
            <a:avLst/>
          </a:prstGeom>
          <a:solidFill>
            <a:srgbClr val="6E9B4E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11" name="Text 8"/>
          <p:cNvSpPr/>
          <p:nvPr/>
        </p:nvSpPr>
        <p:spPr>
          <a:xfrm>
            <a:off x="914400" y="4160520"/>
            <a:ext cx="10241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teacher training and curricula a shared, EU-wide reference point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40080" y="4910328"/>
            <a:ext cx="109728" cy="109728"/>
          </a:xfrm>
          <a:prstGeom prst="ellipse">
            <a:avLst/>
          </a:prstGeom>
          <a:solidFill>
            <a:srgbClr val="6E9B4E"/>
          </a:solidFill>
          <a:ln/>
        </p:spPr>
        <p:txBody>
          <a:bodyPr/>
          <a:lstStyle/>
          <a:p>
            <a:endParaRPr lang="en-SI"/>
          </a:p>
        </p:txBody>
      </p:sp>
      <p:sp>
        <p:nvSpPr>
          <p:cNvPr id="13" name="Text 10"/>
          <p:cNvSpPr/>
          <p:nvPr/>
        </p:nvSpPr>
        <p:spPr>
          <a:xfrm>
            <a:off x="914400" y="4727448"/>
            <a:ext cx="10241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Turns individual awareness into system-ready capacity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Individual to Policy: How We Co-Create a Green Future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1249</Words>
  <Application>Microsoft Office PowerPoint</Application>
  <PresentationFormat>Widescreen</PresentationFormat>
  <Paragraphs>214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Lejla Imamović Lerić</cp:lastModifiedBy>
  <cp:revision>2</cp:revision>
  <dcterms:created xsi:type="dcterms:W3CDTF">2026-09-08T16:38:57Z</dcterms:created>
  <dcterms:modified xsi:type="dcterms:W3CDTF">2026-09-08T16:42:34Z</dcterms:modified>
</cp:coreProperties>
</file>